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349" r:id="rId2"/>
    <p:sldId id="332" r:id="rId3"/>
    <p:sldId id="279" r:id="rId4"/>
    <p:sldId id="280" r:id="rId5"/>
    <p:sldId id="333" r:id="rId6"/>
    <p:sldId id="336" r:id="rId7"/>
    <p:sldId id="337" r:id="rId8"/>
    <p:sldId id="338" r:id="rId9"/>
    <p:sldId id="339" r:id="rId10"/>
    <p:sldId id="341" r:id="rId11"/>
    <p:sldId id="342" r:id="rId12"/>
    <p:sldId id="283" r:id="rId13"/>
    <p:sldId id="350" r:id="rId14"/>
    <p:sldId id="260" r:id="rId15"/>
    <p:sldId id="343" r:id="rId16"/>
    <p:sldId id="259" r:id="rId17"/>
    <p:sldId id="351" r:id="rId18"/>
    <p:sldId id="261" r:id="rId19"/>
    <p:sldId id="296" r:id="rId20"/>
    <p:sldId id="297" r:id="rId21"/>
    <p:sldId id="262" r:id="rId22"/>
    <p:sldId id="329" r:id="rId23"/>
    <p:sldId id="328" r:id="rId24"/>
    <p:sldId id="352" r:id="rId25"/>
    <p:sldId id="265" r:id="rId26"/>
    <p:sldId id="264" r:id="rId27"/>
    <p:sldId id="298" r:id="rId28"/>
    <p:sldId id="305" r:id="rId29"/>
    <p:sldId id="300" r:id="rId30"/>
    <p:sldId id="302" r:id="rId31"/>
    <p:sldId id="299" r:id="rId32"/>
    <p:sldId id="263" r:id="rId33"/>
    <p:sldId id="303" r:id="rId34"/>
    <p:sldId id="274" r:id="rId35"/>
    <p:sldId id="276" r:id="rId36"/>
    <p:sldId id="266" r:id="rId37"/>
    <p:sldId id="345" r:id="rId38"/>
    <p:sldId id="353" r:id="rId39"/>
    <p:sldId id="270" r:id="rId40"/>
    <p:sldId id="315" r:id="rId41"/>
    <p:sldId id="273" r:id="rId42"/>
    <p:sldId id="271" r:id="rId43"/>
    <p:sldId id="314" r:id="rId44"/>
    <p:sldId id="316" r:id="rId45"/>
    <p:sldId id="293" r:id="rId46"/>
    <p:sldId id="319" r:id="rId47"/>
    <p:sldId id="347" r:id="rId48"/>
    <p:sldId id="354" r:id="rId49"/>
    <p:sldId id="320" r:id="rId50"/>
    <p:sldId id="284" r:id="rId51"/>
    <p:sldId id="321" r:id="rId52"/>
    <p:sldId id="286" r:id="rId53"/>
    <p:sldId id="324" r:id="rId54"/>
    <p:sldId id="289" r:id="rId55"/>
    <p:sldId id="325" r:id="rId56"/>
    <p:sldId id="292" r:id="rId57"/>
    <p:sldId id="326" r:id="rId58"/>
    <p:sldId id="322" r:id="rId59"/>
    <p:sldId id="327" r:id="rId60"/>
    <p:sldId id="348" r:id="rId61"/>
    <p:sldId id="355" r:id="rId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95">
          <p15:clr>
            <a:srgbClr val="A4A3A4"/>
          </p15:clr>
        </p15:guide>
        <p15:guide id="2" pos="20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FF"/>
    <a:srgbClr val="CC00FF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74" autoAdjust="0"/>
    <p:restoredTop sz="91667" autoAdjust="0"/>
  </p:normalViewPr>
  <p:slideViewPr>
    <p:cSldViewPr snapToGrid="0" showGuides="1">
      <p:cViewPr varScale="1">
        <p:scale>
          <a:sx n="101" d="100"/>
          <a:sy n="101" d="100"/>
        </p:scale>
        <p:origin x="882" y="102"/>
      </p:cViewPr>
      <p:guideLst>
        <p:guide orient="horz" pos="3095"/>
        <p:guide pos="201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image" Target="../media/image23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image" Target="../media/image27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8B4C16-7197-4480-8F21-02CD847D73CE}" type="datetimeFigureOut">
              <a:rPr lang="en-US" smtClean="0"/>
              <a:pPr/>
              <a:t>1/8/2019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8AB185-910A-4528-9A70-735B9EE0074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mathworld.wolfram.com/SolidAngle.html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mathworld.wolfram.com/Face.html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3738"/>
            <a:ext cx="4552950" cy="3414712"/>
          </a:xfrm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3738"/>
            <a:ext cx="4552950" cy="3414712"/>
          </a:xfrm>
          <a:ln/>
        </p:spPr>
      </p:sp>
      <p:sp>
        <p:nvSpPr>
          <p:cNvPr id="142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0766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3738"/>
            <a:ext cx="4552950" cy="3414712"/>
          </a:xfrm>
          <a:ln/>
        </p:spPr>
      </p:sp>
      <p:sp>
        <p:nvSpPr>
          <p:cNvPr id="142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AB185-910A-4528-9A70-735B9EE0074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9001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3738"/>
            <a:ext cx="4552950" cy="3414712"/>
          </a:xfrm>
          <a:ln/>
        </p:spPr>
      </p:sp>
      <p:sp>
        <p:nvSpPr>
          <p:cNvPr id="1601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8AB185-910A-4528-9A70-735B9EE00741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3738"/>
            <a:ext cx="4552950" cy="3414712"/>
          </a:xfrm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4C1C58-82EE-41CD-9109-D619749A3A9D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6600" dirty="0"/>
              <a:t>What is platonic</a:t>
            </a:r>
            <a:r>
              <a:rPr lang="en-US" sz="6600" baseline="0" dirty="0"/>
              <a:t> solid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All the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solid angles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are equivalent.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All the vertices are surrounded by the same number of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faces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6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E76E9-10A1-4B62-98ED-71896153126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328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6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E76E9-10A1-4B62-98ED-71896153126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328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6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E76E9-10A1-4B62-98ED-71896153126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328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6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E76E9-10A1-4B62-98ED-71896153126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328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6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E76E9-10A1-4B62-98ED-71896153126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328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6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E76E9-10A1-4B62-98ED-71896153126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3286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6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E76E9-10A1-4B62-98ED-71896153126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3286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6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E76E9-10A1-4B62-98ED-71896153126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328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234D-072E-40BA-A345-4AED5E429509}" type="datetime1">
              <a:rPr lang="en-US" smtClean="0"/>
              <a:pPr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FDC34-1F88-44C6-BEE4-87666EC9A6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7C082-59F3-4A67-8E95-ECDDFA0411B6}" type="datetime1">
              <a:rPr lang="en-US" smtClean="0"/>
              <a:pPr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FDC34-1F88-44C6-BEE4-87666EC9A6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5CBF4-504B-40AB-8D21-5CE9F1B761BF}" type="datetime1">
              <a:rPr lang="en-US" smtClean="0"/>
              <a:pPr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FDC34-1F88-44C6-BEE4-87666EC9A6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31D4E-9338-4A7E-A81C-FBAEA422B371}" type="datetime1">
              <a:rPr lang="en-US" smtClean="0"/>
              <a:pPr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FDC34-1F88-44C6-BEE4-87666EC9A6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BD41F-3CA7-4963-964E-412AF1E89096}" type="datetime1">
              <a:rPr lang="en-US" smtClean="0"/>
              <a:pPr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FDC34-1F88-44C6-BEE4-87666EC9A6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94283-EC16-4EA5-960E-3028E0F31BE6}" type="datetime1">
              <a:rPr lang="en-US" smtClean="0"/>
              <a:pPr/>
              <a:t>1/8/2019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FDC34-1F88-44C6-BEE4-87666EC9A6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B2893-FAA8-4795-AD04-67634C181730}" type="datetime1">
              <a:rPr lang="en-US" smtClean="0"/>
              <a:pPr/>
              <a:t>1/8/2019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FDC34-1F88-44C6-BEE4-87666EC9A6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16310-BCA4-4165-9CEA-EF37D3D0F794}" type="datetime1">
              <a:rPr lang="en-US" smtClean="0"/>
              <a:pPr/>
              <a:t>1/8/2019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FDC34-1F88-44C6-BEE4-87666EC9A6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58DAB-3F6F-41E2-B870-BA847B9F5A63}" type="datetime1">
              <a:rPr lang="en-US" smtClean="0"/>
              <a:pPr/>
              <a:t>1/8/2019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FDC34-1F88-44C6-BEE4-87666EC9A6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2C544-8698-41C0-86A6-D56E3C7DA6BC}" type="datetime1">
              <a:rPr lang="en-US" smtClean="0"/>
              <a:pPr/>
              <a:t>1/8/2019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FDC34-1F88-44C6-BEE4-87666EC9A6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4F769-3BBD-4227-8911-75972B1A4145}" type="datetime1">
              <a:rPr lang="en-US" smtClean="0"/>
              <a:pPr/>
              <a:t>1/8/2019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FDC34-1F88-44C6-BEE4-87666EC9A6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974E69-5EFD-445B-95A0-2965B4B76544}" type="datetime1">
              <a:rPr lang="en-US" smtClean="0"/>
              <a:pPr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FDC34-1F88-44C6-BEE4-87666EC9A61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3.emf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31.emf"/><Relationship Id="rId3" Type="http://schemas.openxmlformats.org/officeDocument/2006/relationships/image" Target="../media/image32.jpeg"/><Relationship Id="rId7" Type="http://schemas.openxmlformats.org/officeDocument/2006/relationships/image" Target="../media/image28.emf"/><Relationship Id="rId12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30.emf"/><Relationship Id="rId5" Type="http://schemas.openxmlformats.org/officeDocument/2006/relationships/image" Target="../media/image27.emf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2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image" Target="../media/image50.png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Relationship Id="rId9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56.jpeg"/><Relationship Id="rId7" Type="http://schemas.openxmlformats.org/officeDocument/2006/relationships/image" Target="../media/image3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6.jpeg"/><Relationship Id="rId4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jpeg"/><Relationship Id="rId7" Type="http://schemas.openxmlformats.org/officeDocument/2006/relationships/image" Target="../media/image9.png"/><Relationship Id="rId12" Type="http://schemas.openxmlformats.org/officeDocument/2006/relationships/image" Target="../media/image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3.png"/><Relationship Id="rId5" Type="http://schemas.openxmlformats.org/officeDocument/2006/relationships/image" Target="../media/image5.jpeg"/><Relationship Id="rId10" Type="http://schemas.openxmlformats.org/officeDocument/2006/relationships/image" Target="../media/image12.png"/><Relationship Id="rId4" Type="http://schemas.openxmlformats.org/officeDocument/2006/relationships/image" Target="../media/image4.jpeg"/><Relationship Id="rId9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6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9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67CEDD-B5E5-4071-8E58-7D69A30CD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FDC34-1F88-44C6-BEE4-87666EC9A612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0823E5-E950-4E28-8AFA-D92A3481D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834" y="136525"/>
            <a:ext cx="7394331" cy="41218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9A8990-0BD3-40E1-BCB9-4E7FEB480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134" y="4404215"/>
            <a:ext cx="3753729" cy="228912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6550FA-C9D6-4BCD-B677-FB3F6F77F2BF}"/>
              </a:ext>
            </a:extLst>
          </p:cNvPr>
          <p:cNvCxnSpPr>
            <a:cxnSpLocks/>
          </p:cNvCxnSpPr>
          <p:nvPr/>
        </p:nvCxnSpPr>
        <p:spPr>
          <a:xfrm>
            <a:off x="2939878" y="5828949"/>
            <a:ext cx="3095162" cy="14513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4FC1EAF-B08C-4920-957D-5F755915440C}"/>
              </a:ext>
            </a:extLst>
          </p:cNvPr>
          <p:cNvCxnSpPr>
            <a:cxnSpLocks/>
          </p:cNvCxnSpPr>
          <p:nvPr/>
        </p:nvCxnSpPr>
        <p:spPr>
          <a:xfrm>
            <a:off x="2993937" y="6128620"/>
            <a:ext cx="3454926" cy="13882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40EB3F5-96F1-4D88-9263-860926D0496E}"/>
              </a:ext>
            </a:extLst>
          </p:cNvPr>
          <p:cNvSpPr/>
          <p:nvPr/>
        </p:nvSpPr>
        <p:spPr>
          <a:xfrm>
            <a:off x="2911303" y="4800600"/>
            <a:ext cx="1898822" cy="611982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5270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0" y="6581001"/>
            <a:ext cx="2939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https://en.wikipedia.org/wiki/Platonic_solid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761" y="1527632"/>
            <a:ext cx="1143000" cy="12668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017" y="1589706"/>
            <a:ext cx="1143000" cy="10953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1639756"/>
            <a:ext cx="1143000" cy="11334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239" y="1589706"/>
            <a:ext cx="1143000" cy="1143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22" y="1646856"/>
            <a:ext cx="1143000" cy="108585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81022" y="2797136"/>
            <a:ext cx="1332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Tetrahedron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63360" y="2794457"/>
            <a:ext cx="1325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Hexahedron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20866" y="2794457"/>
            <a:ext cx="1298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Octahedron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676718" y="2794457"/>
            <a:ext cx="1572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Dodecahedron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674982" y="2794457"/>
            <a:ext cx="1339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Icosahedron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457200" y="417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“Elemental” Geometries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FDC34-1F88-44C6-BEE4-87666EC9A612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76856" y="3414753"/>
            <a:ext cx="3930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A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2501039" y="3419366"/>
            <a:ext cx="3930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B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4362167" y="3414747"/>
            <a:ext cx="3754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C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6269482" y="3420558"/>
            <a:ext cx="4058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D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8167549" y="3420558"/>
            <a:ext cx="3593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E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408223" y="3884728"/>
            <a:ext cx="927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Fire</a:t>
            </a:r>
            <a:endParaRPr lang="en-US" sz="3200" dirty="0"/>
          </a:p>
        </p:txBody>
      </p:sp>
      <p:sp>
        <p:nvSpPr>
          <p:cNvPr id="33" name="TextBox 32"/>
          <p:cNvSpPr txBox="1"/>
          <p:nvPr/>
        </p:nvSpPr>
        <p:spPr>
          <a:xfrm>
            <a:off x="7672632" y="3880114"/>
            <a:ext cx="13605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Water</a:t>
            </a:r>
            <a:endParaRPr lang="en-US" sz="3200" dirty="0"/>
          </a:p>
        </p:txBody>
      </p:sp>
      <p:sp>
        <p:nvSpPr>
          <p:cNvPr id="34" name="Rectangle 33"/>
          <p:cNvSpPr/>
          <p:nvPr/>
        </p:nvSpPr>
        <p:spPr>
          <a:xfrm>
            <a:off x="2148000" y="3892840"/>
            <a:ext cx="10723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996633"/>
                </a:solidFill>
              </a:rPr>
              <a:t>Earth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4220916" y="3874511"/>
            <a:ext cx="6591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4F81B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5940665" y="3854883"/>
            <a:ext cx="10807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</a:rPr>
              <a:t>Ether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026286" y="4578761"/>
            <a:ext cx="706931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FFC000"/>
                </a:solidFill>
              </a:rPr>
              <a:t>Ether-</a:t>
            </a:r>
            <a:r>
              <a:rPr lang="en-US" sz="2400" dirty="0">
                <a:solidFill>
                  <a:srgbClr val="000000"/>
                </a:solidFill>
              </a:rPr>
              <a:t> “The dodecahedron has 12 faces, and our number symbolism associates 12 with the zodiac, and this might be Plato's meaning when he wrote of </a:t>
            </a:r>
            <a:r>
              <a:rPr lang="en-US" sz="2400" b="1" i="1" dirty="0">
                <a:solidFill>
                  <a:srgbClr val="000000"/>
                </a:solidFill>
              </a:rPr>
              <a:t>"embroidering the constellations"</a:t>
            </a:r>
            <a:r>
              <a:rPr lang="en-US" sz="2400" dirty="0">
                <a:solidFill>
                  <a:srgbClr val="000000"/>
                </a:solidFill>
              </a:rPr>
              <a:t> on the dodecahedron”.</a:t>
            </a:r>
          </a:p>
        </p:txBody>
      </p:sp>
    </p:spTree>
    <p:extLst>
      <p:ext uri="{BB962C8B-B14F-4D97-AF65-F5344CB8AC3E}">
        <p14:creationId xmlns:p14="http://schemas.microsoft.com/office/powerpoint/2010/main" val="171190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0" y="6581001"/>
            <a:ext cx="2939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https://en.wikipedia.org/wiki/Platonic_solid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761" y="1527632"/>
            <a:ext cx="1143000" cy="12668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017" y="1589706"/>
            <a:ext cx="1143000" cy="10953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1639756"/>
            <a:ext cx="1143000" cy="11334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239" y="1589706"/>
            <a:ext cx="1143000" cy="1143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22" y="1646856"/>
            <a:ext cx="1143000" cy="108585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81022" y="2797136"/>
            <a:ext cx="1332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Tetrahedron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63360" y="2794457"/>
            <a:ext cx="1325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Hexahedron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20866" y="2794457"/>
            <a:ext cx="1298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Octahedron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676718" y="2794457"/>
            <a:ext cx="1572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Dodecahedron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674982" y="2794457"/>
            <a:ext cx="1339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Icosahedron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457200" y="417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“Elemental” Geometries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FDC34-1F88-44C6-BEE4-87666EC9A612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408223" y="3459872"/>
            <a:ext cx="927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Fire</a:t>
            </a:r>
            <a:endParaRPr lang="en-US" sz="3200" dirty="0"/>
          </a:p>
        </p:txBody>
      </p:sp>
      <p:sp>
        <p:nvSpPr>
          <p:cNvPr id="33" name="TextBox 32"/>
          <p:cNvSpPr txBox="1"/>
          <p:nvPr/>
        </p:nvSpPr>
        <p:spPr>
          <a:xfrm>
            <a:off x="7672632" y="3455258"/>
            <a:ext cx="13605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Water</a:t>
            </a:r>
            <a:endParaRPr lang="en-US" sz="3200" dirty="0"/>
          </a:p>
        </p:txBody>
      </p:sp>
      <p:sp>
        <p:nvSpPr>
          <p:cNvPr id="34" name="Rectangle 33"/>
          <p:cNvSpPr/>
          <p:nvPr/>
        </p:nvSpPr>
        <p:spPr>
          <a:xfrm>
            <a:off x="2148000" y="3467984"/>
            <a:ext cx="10723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996633"/>
                </a:solidFill>
              </a:rPr>
              <a:t>Earth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4220916" y="3449655"/>
            <a:ext cx="6591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4F81B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5940665" y="3430027"/>
            <a:ext cx="10807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</a:rPr>
              <a:t>Ether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476521" y="4083268"/>
            <a:ext cx="8165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building blocks of the universe according to Plato.</a:t>
            </a:r>
          </a:p>
        </p:txBody>
      </p:sp>
    </p:spTree>
    <p:extLst>
      <p:ext uri="{BB962C8B-B14F-4D97-AF65-F5344CB8AC3E}">
        <p14:creationId xmlns:p14="http://schemas.microsoft.com/office/powerpoint/2010/main" val="17119053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middlebury.net/op-ed/periodic-tab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3133" y="503062"/>
            <a:ext cx="7837733" cy="4615495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179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/>
              <a:t>What Plato didn't know!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6364" y="5150000"/>
            <a:ext cx="83583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47663">
              <a:buFont typeface="Arial" pitchFamily="34" charset="0"/>
              <a:buChar char="•"/>
            </a:pPr>
            <a:r>
              <a:rPr lang="en-US" sz="2400" dirty="0"/>
              <a:t>Atoms combine </a:t>
            </a:r>
            <a:r>
              <a:rPr lang="en-US" sz="2400" i="1" dirty="0"/>
              <a:t>via</a:t>
            </a:r>
            <a:r>
              <a:rPr lang="en-US" sz="2400" dirty="0"/>
              <a:t> chemical bond to make molecules</a:t>
            </a:r>
          </a:p>
          <a:p>
            <a:pPr indent="347663">
              <a:buFont typeface="Arial" pitchFamily="34" charset="0"/>
              <a:buChar char="•"/>
            </a:pPr>
            <a:r>
              <a:rPr lang="en-US" sz="2400" dirty="0"/>
              <a:t>Molecules have shapes</a:t>
            </a:r>
          </a:p>
          <a:p>
            <a:pPr indent="347663">
              <a:buFont typeface="Arial" pitchFamily="34" charset="0"/>
              <a:buChar char="•"/>
            </a:pPr>
            <a:r>
              <a:rPr lang="en-US" sz="2400" dirty="0"/>
              <a:t>Molecular shapes dictate their properties</a:t>
            </a:r>
          </a:p>
          <a:p>
            <a:pPr indent="347663">
              <a:buFont typeface="Arial" pitchFamily="34" charset="0"/>
              <a:buChar char="•"/>
            </a:pPr>
            <a:r>
              <a:rPr lang="en-US" sz="2400" dirty="0"/>
              <a:t>Also he did not test his hypothesis.</a:t>
            </a:r>
            <a:endParaRPr lang="en-US" sz="28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FDC34-1F88-44C6-BEE4-87666EC9A612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7F524-79D1-46EE-BB82-0995DAB330E8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142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74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en-US" sz="4000" u="sng" dirty="0"/>
              <a:t>Chemical Bonds</a:t>
            </a:r>
          </a:p>
        </p:txBody>
      </p:sp>
      <p:sp>
        <p:nvSpPr>
          <p:cNvPr id="1423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03442"/>
            <a:ext cx="7848600" cy="3095903"/>
          </a:xfrm>
        </p:spPr>
        <p:txBody>
          <a:bodyPr>
            <a:normAutofit/>
          </a:bodyPr>
          <a:lstStyle/>
          <a:p>
            <a:r>
              <a:rPr lang="en-US" altLang="en-US" sz="2400" dirty="0"/>
              <a:t>Attractive forces that hold atoms together in compounds are called chemical bonds. </a:t>
            </a:r>
          </a:p>
          <a:p>
            <a:pPr>
              <a:spcBef>
                <a:spcPct val="50000"/>
              </a:spcBef>
            </a:pPr>
            <a:r>
              <a:rPr lang="en-US" altLang="en-US" sz="2400" dirty="0"/>
              <a:t>There are two main types of chemical bonds:</a:t>
            </a:r>
          </a:p>
          <a:p>
            <a:pPr lvl="1">
              <a:buNone/>
            </a:pPr>
            <a:r>
              <a:rPr lang="en-US" altLang="en-US" sz="2400" b="1" dirty="0"/>
              <a:t>Ionic bonds </a:t>
            </a:r>
            <a:r>
              <a:rPr lang="en-US" altLang="en-US" sz="2400" dirty="0"/>
              <a:t>– resulting from electrostatic attraction between </a:t>
            </a:r>
            <a:r>
              <a:rPr lang="en-US" altLang="en-US" sz="2400" dirty="0" err="1"/>
              <a:t>cations</a:t>
            </a:r>
            <a:r>
              <a:rPr lang="en-US" altLang="en-US" sz="2400" dirty="0"/>
              <a:t> and anions</a:t>
            </a:r>
          </a:p>
          <a:p>
            <a:pPr lvl="1">
              <a:buNone/>
            </a:pPr>
            <a:r>
              <a:rPr lang="en-US" altLang="en-US" sz="2400" b="1" dirty="0"/>
              <a:t>Covalent bonds </a:t>
            </a:r>
            <a:r>
              <a:rPr lang="en-US" altLang="en-US" sz="2400" dirty="0"/>
              <a:t>– resulting from sharing of one or more electron pairs between two atoms</a:t>
            </a:r>
          </a:p>
        </p:txBody>
      </p:sp>
      <p:pic>
        <p:nvPicPr>
          <p:cNvPr id="93186" name="Picture 2" descr="Image result for covalent ionic gif">
            <a:extLst>
              <a:ext uri="{FF2B5EF4-FFF2-40B4-BE49-F238E27FC236}">
                <a16:creationId xmlns:a16="http://schemas.microsoft.com/office/drawing/2014/main" id="{68DAACC3-E748-4419-B6B4-B64F48F83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183" y="3999345"/>
            <a:ext cx="3675990" cy="206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8" name="Picture 4" descr="Image result for covalent ionic gif">
            <a:extLst>
              <a:ext uri="{FF2B5EF4-FFF2-40B4-BE49-F238E27FC236}">
                <a16:creationId xmlns:a16="http://schemas.microsoft.com/office/drawing/2014/main" id="{D37155D9-2D8C-4505-A248-91E8F2377B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27" y="4022312"/>
            <a:ext cx="4743932" cy="206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6040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7F524-79D1-46EE-BB82-0995DAB330E8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142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74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en-US" sz="4000" u="sng" dirty="0"/>
              <a:t>Chemical Bonds</a:t>
            </a:r>
          </a:p>
        </p:txBody>
      </p:sp>
      <p:sp>
        <p:nvSpPr>
          <p:cNvPr id="1423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03442"/>
            <a:ext cx="7848600" cy="3095903"/>
          </a:xfrm>
        </p:spPr>
        <p:txBody>
          <a:bodyPr>
            <a:normAutofit/>
          </a:bodyPr>
          <a:lstStyle/>
          <a:p>
            <a:r>
              <a:rPr lang="en-US" altLang="en-US" sz="2400" dirty="0"/>
              <a:t>Attractive forces that hold atoms together in compounds are called chemical bonds. </a:t>
            </a:r>
          </a:p>
          <a:p>
            <a:pPr>
              <a:spcBef>
                <a:spcPct val="50000"/>
              </a:spcBef>
            </a:pPr>
            <a:r>
              <a:rPr lang="en-US" altLang="en-US" sz="2400" dirty="0"/>
              <a:t>There are two main types of chemical bonds:</a:t>
            </a:r>
          </a:p>
          <a:p>
            <a:pPr lvl="1">
              <a:buNone/>
            </a:pPr>
            <a:r>
              <a:rPr lang="en-US" altLang="en-US" sz="2400" b="1" dirty="0"/>
              <a:t>Ionic bonds </a:t>
            </a:r>
            <a:r>
              <a:rPr lang="en-US" altLang="en-US" sz="2400" dirty="0"/>
              <a:t>– resulting from electrostatic attraction between </a:t>
            </a:r>
            <a:r>
              <a:rPr lang="en-US" altLang="en-US" sz="2400" dirty="0" err="1"/>
              <a:t>cations</a:t>
            </a:r>
            <a:r>
              <a:rPr lang="en-US" altLang="en-US" sz="2400" dirty="0"/>
              <a:t> and anions</a:t>
            </a:r>
          </a:p>
          <a:p>
            <a:pPr lvl="1">
              <a:buNone/>
            </a:pPr>
            <a:r>
              <a:rPr lang="en-US" altLang="en-US" sz="2400" b="1" dirty="0"/>
              <a:t>Covalent bonds </a:t>
            </a:r>
            <a:r>
              <a:rPr lang="en-US" altLang="en-US" sz="2400" dirty="0"/>
              <a:t>– resulting from sharing of one or more electron pairs between two atoms</a:t>
            </a:r>
          </a:p>
        </p:txBody>
      </p:sp>
      <p:pic>
        <p:nvPicPr>
          <p:cNvPr id="5" name="Picture 3" descr="dogpolcv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0534" y="4008581"/>
            <a:ext cx="3918240" cy="2350655"/>
          </a:xfrm>
          <a:prstGeom prst="rect">
            <a:avLst/>
          </a:prstGeom>
          <a:noFill/>
        </p:spPr>
      </p:pic>
      <p:pic>
        <p:nvPicPr>
          <p:cNvPr id="7" name="Picture 2" descr="dogionic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4849" y="4008583"/>
            <a:ext cx="3916919" cy="2350008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FDC34-1F88-44C6-BEE4-87666EC9A612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66328" y="254000"/>
            <a:ext cx="8089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US" sz="4000" u="sng" dirty="0"/>
              <a:t>Ionic Bonds</a:t>
            </a:r>
          </a:p>
        </p:txBody>
      </p:sp>
      <p:sp>
        <p:nvSpPr>
          <p:cNvPr id="8" name="Rectangle 7"/>
          <p:cNvSpPr txBox="1">
            <a:spLocks noChangeArrowheads="1"/>
          </p:cNvSpPr>
          <p:nvPr/>
        </p:nvSpPr>
        <p:spPr>
          <a:xfrm>
            <a:off x="436418" y="974677"/>
            <a:ext cx="8401948" cy="203891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Between atoms with very different electronegativities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Transfer of electrons produce charged ions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Typically crystalline structures (rigid and brittle)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Examples;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NaCl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CaCl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K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5" descr="Untitled-1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3073" y="2978921"/>
            <a:ext cx="4689764" cy="917122"/>
          </a:xfrm>
          <a:prstGeom prst="rect">
            <a:avLst/>
          </a:prstGeom>
          <a:noFill/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8757" y="3081449"/>
            <a:ext cx="762681" cy="245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3832222-481F-4D90-B721-445CF389CF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5612" y="4167545"/>
            <a:ext cx="7222837" cy="2228761"/>
          </a:xfrm>
          <a:prstGeom prst="rect">
            <a:avLst/>
          </a:prstGeom>
        </p:spPr>
      </p:pic>
      <p:pic>
        <p:nvPicPr>
          <p:cNvPr id="6" name="Picture 1027" descr="npo0000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16582" y="4170940"/>
            <a:ext cx="2220862" cy="2420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73B72E-D755-4691-9842-6E6088A35AEB}"/>
              </a:ext>
            </a:extLst>
          </p:cNvPr>
          <p:cNvSpPr txBox="1"/>
          <p:nvPr/>
        </p:nvSpPr>
        <p:spPr>
          <a:xfrm>
            <a:off x="1863090" y="4913313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B70077-F312-4564-AAD2-417E91EA096C}"/>
              </a:ext>
            </a:extLst>
          </p:cNvPr>
          <p:cNvSpPr txBox="1"/>
          <p:nvPr/>
        </p:nvSpPr>
        <p:spPr>
          <a:xfrm>
            <a:off x="3502833" y="4897204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=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040CB-5F45-4821-838F-A69612F41FF8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1600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94733" y="985232"/>
            <a:ext cx="7477260" cy="4011771"/>
          </a:xfrm>
          <a:noFill/>
          <a:ln/>
        </p:spPr>
        <p:txBody>
          <a:bodyPr lIns="90488" tIns="44450" rIns="90488" bIns="44450">
            <a:normAutofit lnSpcReduction="10000"/>
          </a:bodyPr>
          <a:lstStyle/>
          <a:p>
            <a:pPr marL="400050" indent="-400050"/>
            <a:r>
              <a:rPr lang="en-US" altLang="en-US" sz="2800" dirty="0"/>
              <a:t>Between atoms of similar electronegativities</a:t>
            </a:r>
          </a:p>
          <a:p>
            <a:pPr marL="400050" indent="-400050"/>
            <a:r>
              <a:rPr lang="en-US" altLang="en-US" sz="2800" dirty="0"/>
              <a:t>Sharing a pair of electrons</a:t>
            </a:r>
          </a:p>
          <a:p>
            <a:pPr marL="400050" indent="-400050"/>
            <a:r>
              <a:rPr lang="en-US" altLang="en-US" sz="2800" dirty="0"/>
              <a:t>In </a:t>
            </a:r>
            <a:r>
              <a:rPr lang="en-US" altLang="en-US" sz="2800" u="sng" dirty="0"/>
              <a:t>most</a:t>
            </a:r>
            <a:r>
              <a:rPr lang="en-US" altLang="en-US" sz="2800" dirty="0"/>
              <a:t> compounds, the representative elements achieve noble gas configurations</a:t>
            </a:r>
          </a:p>
          <a:p>
            <a:pPr marL="400050" indent="-400050">
              <a:spcBef>
                <a:spcPct val="50000"/>
              </a:spcBef>
            </a:pPr>
            <a:r>
              <a:rPr lang="en-US" altLang="en-US" sz="2800" dirty="0"/>
              <a:t>Electrons which are shared among  two atoms are called </a:t>
            </a:r>
            <a:r>
              <a:rPr lang="en-US" altLang="en-US" sz="2800" b="1" u="sng" dirty="0">
                <a:solidFill>
                  <a:srgbClr val="0000FF"/>
                </a:solidFill>
              </a:rPr>
              <a:t>bonding electrons</a:t>
            </a:r>
          </a:p>
          <a:p>
            <a:pPr marL="400050" indent="-400050">
              <a:spcBef>
                <a:spcPct val="50000"/>
              </a:spcBef>
            </a:pPr>
            <a:r>
              <a:rPr lang="en-US" altLang="en-US" sz="2800" dirty="0"/>
              <a:t>Unshared electrons are called </a:t>
            </a:r>
          </a:p>
          <a:p>
            <a:pPr marL="400050" indent="-400050">
              <a:spcBef>
                <a:spcPct val="50000"/>
              </a:spcBef>
              <a:buNone/>
            </a:pPr>
            <a:r>
              <a:rPr lang="en-US" altLang="en-US" sz="2800" dirty="0"/>
              <a:t>			</a:t>
            </a:r>
            <a:r>
              <a:rPr lang="en-US" altLang="en-US" sz="2800" b="1" u="sng" dirty="0">
                <a:solidFill>
                  <a:srgbClr val="FF0000"/>
                </a:solidFill>
              </a:rPr>
              <a:t>lone pairs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dirty="0"/>
              <a:t>or </a:t>
            </a:r>
            <a:r>
              <a:rPr lang="en-US" altLang="en-US" sz="2800" b="1" u="sng" dirty="0">
                <a:solidFill>
                  <a:srgbClr val="FF0000"/>
                </a:solidFill>
              </a:rPr>
              <a:t>nonbonding electrons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6328" y="254000"/>
            <a:ext cx="8089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US" sz="4000" u="sng" dirty="0"/>
              <a:t>Covalent bond</a:t>
            </a:r>
          </a:p>
        </p:txBody>
      </p:sp>
      <p:graphicFrame>
        <p:nvGraphicFramePr>
          <p:cNvPr id="37889" name="Object 1"/>
          <p:cNvGraphicFramePr>
            <a:graphicFrameLocks noChangeAspect="1"/>
          </p:cNvGraphicFramePr>
          <p:nvPr/>
        </p:nvGraphicFramePr>
        <p:xfrm>
          <a:off x="2363586" y="5357678"/>
          <a:ext cx="1899061" cy="9014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9" name="CS ChemDraw Drawing" r:id="rId4" imgW="501097" imgH="238680" progId="ChemDraw.Document.6.0">
                  <p:embed/>
                </p:oleObj>
              </mc:Choice>
              <mc:Fallback>
                <p:oleObj name="CS ChemDraw Drawing" r:id="rId4" imgW="501097" imgH="238680" progId="ChemDraw.Document.6.0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3586" y="5357678"/>
                        <a:ext cx="1899061" cy="9014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890" name="Object 2"/>
          <p:cNvGraphicFramePr>
            <a:graphicFrameLocks noChangeAspect="1"/>
          </p:cNvGraphicFramePr>
          <p:nvPr/>
        </p:nvGraphicFramePr>
        <p:xfrm>
          <a:off x="4726548" y="5396319"/>
          <a:ext cx="1873563" cy="88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0" name="CS ChemDraw Drawing" r:id="rId6" imgW="501097" imgH="238680" progId="ChemDraw.Document.6.0">
                  <p:embed/>
                </p:oleObj>
              </mc:Choice>
              <mc:Fallback>
                <p:oleObj name="CS ChemDraw Drawing" r:id="rId6" imgW="501097" imgH="238680" progId="ChemDraw.Document.6.0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6548" y="5396319"/>
                        <a:ext cx="1873563" cy="889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0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0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0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67CEDD-B5E5-4071-8E58-7D69A30CD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FDC34-1F88-44C6-BEE4-87666EC9A612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0823E5-E950-4E28-8AFA-D92A3481D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834" y="136525"/>
            <a:ext cx="7394331" cy="41218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9A8990-0BD3-40E1-BCB9-4E7FEB480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134" y="4404215"/>
            <a:ext cx="3753729" cy="228912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6550FA-C9D6-4BCD-B677-FB3F6F77F2BF}"/>
              </a:ext>
            </a:extLst>
          </p:cNvPr>
          <p:cNvCxnSpPr>
            <a:cxnSpLocks/>
          </p:cNvCxnSpPr>
          <p:nvPr/>
        </p:nvCxnSpPr>
        <p:spPr>
          <a:xfrm>
            <a:off x="2939878" y="5828949"/>
            <a:ext cx="3095162" cy="14513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4FC1EAF-B08C-4920-957D-5F755915440C}"/>
              </a:ext>
            </a:extLst>
          </p:cNvPr>
          <p:cNvCxnSpPr>
            <a:cxnSpLocks/>
          </p:cNvCxnSpPr>
          <p:nvPr/>
        </p:nvCxnSpPr>
        <p:spPr>
          <a:xfrm>
            <a:off x="2993937" y="6128620"/>
            <a:ext cx="3454926" cy="13882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5234" name="Picture 2" descr="Image result for check mark transparent">
            <a:extLst>
              <a:ext uri="{FF2B5EF4-FFF2-40B4-BE49-F238E27FC236}">
                <a16:creationId xmlns:a16="http://schemas.microsoft.com/office/drawing/2014/main" id="{E81CA0E1-F679-45F1-8C4C-6C6482E1B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931" y="4757316"/>
            <a:ext cx="338137" cy="35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check mark transparent">
            <a:extLst>
              <a:ext uri="{FF2B5EF4-FFF2-40B4-BE49-F238E27FC236}">
                <a16:creationId xmlns:a16="http://schemas.microsoft.com/office/drawing/2014/main" id="{9C3B5F35-337E-4903-9992-7FCEA5A86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500" y="5050683"/>
            <a:ext cx="338137" cy="35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4607417-916C-4DB9-A7A8-A51B9B77D34D}"/>
              </a:ext>
            </a:extLst>
          </p:cNvPr>
          <p:cNvSpPr/>
          <p:nvPr/>
        </p:nvSpPr>
        <p:spPr>
          <a:xfrm>
            <a:off x="2911303" y="5422106"/>
            <a:ext cx="2889422" cy="299671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8157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8419" y="3030538"/>
            <a:ext cx="7381403" cy="3228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66328" y="254000"/>
            <a:ext cx="8089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US" sz="4000" u="sng" dirty="0"/>
              <a:t>Lewis Dot Structures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4255" y="1004549"/>
            <a:ext cx="74826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en-US" sz="2400" dirty="0"/>
              <a:t>Organize the atoms (usually lowest EN in the middle)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2400" dirty="0"/>
              <a:t>Count total electrons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2400" dirty="0"/>
              <a:t>Draw a 2 e</a:t>
            </a:r>
            <a:r>
              <a:rPr lang="en-US" sz="2400" baseline="30000" dirty="0"/>
              <a:t>-</a:t>
            </a:r>
            <a:r>
              <a:rPr lang="en-US" sz="2400" dirty="0"/>
              <a:t> bond between the atoms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2400" dirty="0"/>
              <a:t>Add electrons/bonds until you use up the total e</a:t>
            </a:r>
            <a:r>
              <a:rPr lang="en-US" sz="2400" baseline="30000" dirty="0"/>
              <a:t>-</a:t>
            </a:r>
            <a:r>
              <a:rPr lang="en-US" sz="2400" dirty="0"/>
              <a:t> and you reach an octet.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FDC34-1F88-44C6-BEE4-87666EC9A612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ADA7E2-F455-473E-AD44-EF8711E0924D}"/>
              </a:ext>
            </a:extLst>
          </p:cNvPr>
          <p:cNvSpPr txBox="1"/>
          <p:nvPr/>
        </p:nvSpPr>
        <p:spPr>
          <a:xfrm>
            <a:off x="8030320" y="136525"/>
            <a:ext cx="1094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Page 352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6328" y="254000"/>
            <a:ext cx="8089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US" sz="4000" u="sng" dirty="0"/>
              <a:t>Alternative Strategy</a:t>
            </a:r>
          </a:p>
        </p:txBody>
      </p:sp>
      <p:pic>
        <p:nvPicPr>
          <p:cNvPr id="64516" name="Picture 4" descr="http://textflow.mheducation.com/figures/0077386620/cha02680_0901_l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8425" y="937120"/>
            <a:ext cx="6381750" cy="273367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 flipH="1">
            <a:off x="268151" y="2311723"/>
            <a:ext cx="842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NF</a:t>
            </a:r>
            <a:r>
              <a:rPr lang="en-US" sz="2800" baseline="-25000" dirty="0"/>
              <a:t>3</a:t>
            </a:r>
          </a:p>
        </p:txBody>
      </p:sp>
      <p:graphicFrame>
        <p:nvGraphicFramePr>
          <p:cNvPr id="64522" name="Object 10"/>
          <p:cNvGraphicFramePr>
            <a:graphicFrameLocks noChangeAspect="1"/>
          </p:cNvGraphicFramePr>
          <p:nvPr/>
        </p:nvGraphicFramePr>
        <p:xfrm>
          <a:off x="2057310" y="5589592"/>
          <a:ext cx="751205" cy="7608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42" name="CS ChemDraw Drawing" r:id="rId4" imgW="246631" imgH="249750" progId="ChemDraw.Document.6.0">
                  <p:embed/>
                </p:oleObj>
              </mc:Choice>
              <mc:Fallback>
                <p:oleObj name="CS ChemDraw Drawing" r:id="rId4" imgW="246631" imgH="249750" progId="ChemDraw.Document.6.0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310" y="5589592"/>
                        <a:ext cx="751205" cy="7608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489165" y="6413862"/>
            <a:ext cx="1894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Needs 3 electrons</a:t>
            </a:r>
          </a:p>
        </p:txBody>
      </p:sp>
      <p:graphicFrame>
        <p:nvGraphicFramePr>
          <p:cNvPr id="64523" name="Object 11"/>
          <p:cNvGraphicFramePr>
            <a:graphicFrameLocks noChangeAspect="1"/>
          </p:cNvGraphicFramePr>
          <p:nvPr/>
        </p:nvGraphicFramePr>
        <p:xfrm>
          <a:off x="770438" y="4137661"/>
          <a:ext cx="770981" cy="7449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43" name="CS ChemDraw Drawing" r:id="rId6" imgW="234475" imgH="226530" progId="ChemDraw.Document.6.0">
                  <p:embed/>
                </p:oleObj>
              </mc:Choice>
              <mc:Fallback>
                <p:oleObj name="CS ChemDraw Drawing" r:id="rId6" imgW="234475" imgH="226530" progId="ChemDraw.Document.6.0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0438" y="4137661"/>
                        <a:ext cx="770981" cy="7449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24" name="Object 12"/>
          <p:cNvGraphicFramePr>
            <a:graphicFrameLocks noChangeAspect="1"/>
          </p:cNvGraphicFramePr>
          <p:nvPr/>
        </p:nvGraphicFramePr>
        <p:xfrm>
          <a:off x="2011408" y="4176848"/>
          <a:ext cx="770981" cy="7449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44" name="CS ChemDraw Drawing" r:id="rId8" imgW="234475" imgH="226530" progId="ChemDraw.Document.6.0">
                  <p:embed/>
                </p:oleObj>
              </mc:Choice>
              <mc:Fallback>
                <p:oleObj name="CS ChemDraw Drawing" r:id="rId8" imgW="234475" imgH="226530" progId="ChemDraw.Document.6.0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1408" y="4176848"/>
                        <a:ext cx="770981" cy="7449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25" name="Object 13"/>
          <p:cNvGraphicFramePr>
            <a:graphicFrameLocks noChangeAspect="1"/>
          </p:cNvGraphicFramePr>
          <p:nvPr/>
        </p:nvGraphicFramePr>
        <p:xfrm>
          <a:off x="3239318" y="4202975"/>
          <a:ext cx="770981" cy="7449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45" name="CS ChemDraw Drawing" r:id="rId10" imgW="234475" imgH="226530" progId="ChemDraw.Document.6.0">
                  <p:embed/>
                </p:oleObj>
              </mc:Choice>
              <mc:Fallback>
                <p:oleObj name="CS ChemDraw Drawing" r:id="rId10" imgW="234475" imgH="226530" progId="ChemDraw.Document.6.0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9318" y="4202975"/>
                        <a:ext cx="770981" cy="7449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1262742" y="5024845"/>
            <a:ext cx="2303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Need 1 electron each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976950" y="3905794"/>
            <a:ext cx="3853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Combine unpaired electrons</a:t>
            </a:r>
          </a:p>
        </p:txBody>
      </p:sp>
      <p:graphicFrame>
        <p:nvGraphicFramePr>
          <p:cNvPr id="64526" name="Object 14"/>
          <p:cNvGraphicFramePr>
            <a:graphicFrameLocks noChangeAspect="1"/>
          </p:cNvGraphicFramePr>
          <p:nvPr/>
        </p:nvGraphicFramePr>
        <p:xfrm>
          <a:off x="5816419" y="4603252"/>
          <a:ext cx="2133337" cy="14448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46" name="CS ChemDraw Drawing" r:id="rId12" imgW="699104" imgH="473580" progId="ChemDraw.Document.6.0">
                  <p:embed/>
                </p:oleObj>
              </mc:Choice>
              <mc:Fallback>
                <p:oleObj name="CS ChemDraw Drawing" r:id="rId12" imgW="699104" imgH="473580" progId="ChemDraw.Document.6.0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16419" y="4603252"/>
                        <a:ext cx="2133337" cy="14448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FDC34-1F88-44C6-BEE4-87666EC9A612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734833" y="6529"/>
            <a:ext cx="7648575" cy="990600"/>
          </a:xfrm>
          <a:noFill/>
        </p:spPr>
        <p:txBody>
          <a:bodyPr lIns="90488" tIns="44450" rIns="90488" bIns="44450" anchor="ctr">
            <a:normAutofit/>
          </a:bodyPr>
          <a:lstStyle/>
          <a:p>
            <a:pPr eaLnBrk="1" hangingPunct="1"/>
            <a:r>
              <a:rPr lang="en-US" altLang="en-US" sz="4000" u="sng" dirty="0"/>
              <a:t>Five Basic Molecular Structures</a:t>
            </a:r>
          </a:p>
        </p:txBody>
      </p:sp>
      <p:pic>
        <p:nvPicPr>
          <p:cNvPr id="21508" name="Picture 5" descr="bbr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1341168"/>
            <a:ext cx="1595722" cy="93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6" descr="becl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1569768"/>
            <a:ext cx="1654824" cy="487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8" descr="pcl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47108" y="3107649"/>
            <a:ext cx="1363013" cy="178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9" descr="sf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35880" y="3084255"/>
            <a:ext cx="1689298" cy="183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3" name="Text Box 10"/>
          <p:cNvSpPr txBox="1">
            <a:spLocks noChangeArrowheads="1"/>
          </p:cNvSpPr>
          <p:nvPr/>
        </p:nvSpPr>
        <p:spPr bwMode="auto">
          <a:xfrm>
            <a:off x="1114697" y="2138003"/>
            <a:ext cx="1905000" cy="51593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marL="342900" indent="-342900">
              <a:buClr>
                <a:srgbClr val="3333CC"/>
              </a:buClr>
            </a:pPr>
            <a:r>
              <a:rPr lang="en-US" dirty="0">
                <a:solidFill>
                  <a:srgbClr val="000000"/>
                </a:solidFill>
              </a:rPr>
              <a:t>Linear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21514" name="Text Box 11"/>
          <p:cNvSpPr txBox="1">
            <a:spLocks noChangeArrowheads="1"/>
          </p:cNvSpPr>
          <p:nvPr/>
        </p:nvSpPr>
        <p:spPr bwMode="auto">
          <a:xfrm>
            <a:off x="4038600" y="2209848"/>
            <a:ext cx="1752600" cy="51593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marL="342900" indent="-342900">
              <a:buClr>
                <a:srgbClr val="3333CC"/>
              </a:buClr>
            </a:pPr>
            <a:r>
              <a:rPr lang="en-US" dirty="0" err="1">
                <a:solidFill>
                  <a:srgbClr val="000000"/>
                </a:solidFill>
              </a:rPr>
              <a:t>Trigonal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21515" name="Text Box 12"/>
          <p:cNvSpPr txBox="1">
            <a:spLocks noChangeArrowheads="1"/>
          </p:cNvSpPr>
          <p:nvPr/>
        </p:nvSpPr>
        <p:spPr bwMode="auto">
          <a:xfrm>
            <a:off x="6398623" y="4244192"/>
            <a:ext cx="2362200" cy="51593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marL="342900" indent="-342900">
              <a:buClr>
                <a:srgbClr val="3333CC"/>
              </a:buClr>
            </a:pPr>
            <a:r>
              <a:rPr lang="en-US" dirty="0">
                <a:solidFill>
                  <a:srgbClr val="000000"/>
                </a:solidFill>
              </a:rPr>
              <a:t>Octahedral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21516" name="Text Box 13"/>
          <p:cNvSpPr txBox="1">
            <a:spLocks noChangeArrowheads="1"/>
          </p:cNvSpPr>
          <p:nvPr/>
        </p:nvSpPr>
        <p:spPr bwMode="auto">
          <a:xfrm>
            <a:off x="679266" y="4359578"/>
            <a:ext cx="3886200" cy="51593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marL="342900" indent="-342900">
              <a:buClr>
                <a:srgbClr val="3333CC"/>
              </a:buClr>
            </a:pPr>
            <a:r>
              <a:rPr lang="en-US" dirty="0" err="1">
                <a:solidFill>
                  <a:srgbClr val="000000"/>
                </a:solidFill>
              </a:rPr>
              <a:t>Trigonal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bipyramidal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21517" name="Text Box 14"/>
          <p:cNvSpPr txBox="1">
            <a:spLocks noChangeArrowheads="1"/>
          </p:cNvSpPr>
          <p:nvPr/>
        </p:nvSpPr>
        <p:spPr bwMode="auto">
          <a:xfrm>
            <a:off x="6548846" y="2593071"/>
            <a:ext cx="2362200" cy="51593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marL="342900" indent="-342900">
              <a:buClr>
                <a:srgbClr val="3333CC"/>
              </a:buClr>
            </a:pPr>
            <a:r>
              <a:rPr lang="en-US">
                <a:solidFill>
                  <a:srgbClr val="000000"/>
                </a:solidFill>
              </a:rPr>
              <a:t>Tetrahedral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94080" y="4945549"/>
            <a:ext cx="53118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Most atom-atom interactions have these basic shapes!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21510" name="Picture 7" descr="ch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77000" y="1112568"/>
            <a:ext cx="1595722" cy="1493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2017175" y="6187182"/>
            <a:ext cx="4979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But first a little history…</a:t>
            </a: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3389" y="1237464"/>
            <a:ext cx="1929834" cy="1685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66328" y="254000"/>
            <a:ext cx="8089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US" sz="4000" u="sng" dirty="0"/>
              <a:t>Shortcomings of Lewis Dot/Octet Rule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6424" y="1091941"/>
            <a:ext cx="4839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Violations of the “octet” rule.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4184" y="2975651"/>
            <a:ext cx="6505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Can get complex quickly.</a:t>
            </a:r>
          </a:p>
        </p:txBody>
      </p:sp>
      <p:pic>
        <p:nvPicPr>
          <p:cNvPr id="6553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9396" y="1622820"/>
            <a:ext cx="12382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Group 17"/>
          <p:cNvGrpSpPr/>
          <p:nvPr/>
        </p:nvGrpSpPr>
        <p:grpSpPr>
          <a:xfrm>
            <a:off x="809025" y="5167665"/>
            <a:ext cx="7119257" cy="1397728"/>
            <a:chOff x="796833" y="1071153"/>
            <a:chExt cx="7119257" cy="1397728"/>
          </a:xfrm>
        </p:grpSpPr>
        <p:sp>
          <p:nvSpPr>
            <p:cNvPr id="6" name="TextBox 5"/>
            <p:cNvSpPr txBox="1"/>
            <p:nvPr/>
          </p:nvSpPr>
          <p:spPr>
            <a:xfrm>
              <a:off x="796833" y="1071153"/>
              <a:ext cx="71192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00FF"/>
                  </a:solidFill>
                </a:rPr>
                <a:t>Does not tell you the geometry (shape) of the molecule.</a:t>
              </a:r>
            </a:p>
          </p:txBody>
        </p:sp>
        <p:pic>
          <p:nvPicPr>
            <p:cNvPr id="10" name="Picture 4" descr="http://www.uwplatt.edu/%7Esundin/images/lewh2o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31454" y="1885751"/>
              <a:ext cx="1500465" cy="396862"/>
            </a:xfrm>
            <a:prstGeom prst="rect">
              <a:avLst/>
            </a:prstGeom>
            <a:noFill/>
          </p:spPr>
        </p:pic>
        <p:pic>
          <p:nvPicPr>
            <p:cNvPr id="65539" name="Picture 3" descr="http://1.bp.blogspot.com/-OlnUXIHKtDg/Teh5ekJUTjI/AAAAAAAAAD8/UIgoC2JK2PI/s1600/770px-Water-2D-flat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197841" y="1606733"/>
              <a:ext cx="1106423" cy="862148"/>
            </a:xfrm>
            <a:prstGeom prst="rect">
              <a:avLst/>
            </a:prstGeom>
            <a:noFill/>
          </p:spPr>
        </p:pic>
        <p:sp>
          <p:nvSpPr>
            <p:cNvPr id="12" name="TextBox 11"/>
            <p:cNvSpPr txBox="1"/>
            <p:nvPr/>
          </p:nvSpPr>
          <p:spPr>
            <a:xfrm>
              <a:off x="4349931" y="1815737"/>
              <a:ext cx="6139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vs.</a:t>
              </a:r>
            </a:p>
          </p:txBody>
        </p:sp>
      </p:grpSp>
      <p:pic>
        <p:nvPicPr>
          <p:cNvPr id="65541" name="Picture 5" descr="http://upload.wikimedia.org/wikipedia/commons/thumb/5/59/Taxol.svg/1280px-Taxol.sv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62243" y="3406726"/>
            <a:ext cx="2412273" cy="1632053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1204454" y="3986282"/>
            <a:ext cx="15680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C</a:t>
            </a:r>
            <a:r>
              <a:rPr lang="en-US" sz="2400" baseline="-25000" dirty="0"/>
              <a:t>47</a:t>
            </a:r>
            <a:r>
              <a:rPr lang="en-US" sz="2400" dirty="0"/>
              <a:t>H</a:t>
            </a:r>
            <a:r>
              <a:rPr lang="en-US" sz="2400" baseline="-25000" dirty="0"/>
              <a:t>51</a:t>
            </a:r>
            <a:r>
              <a:rPr lang="en-US" sz="2400" dirty="0"/>
              <a:t>NO</a:t>
            </a:r>
            <a:r>
              <a:rPr lang="en-US" sz="2400" baseline="-25000" dirty="0"/>
              <a:t>14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3655920" y="3981928"/>
            <a:ext cx="9685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328 e</a:t>
            </a:r>
            <a:r>
              <a:rPr lang="en-US" sz="2400" baseline="30000" dirty="0"/>
              <a:t>-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914242" y="4216668"/>
            <a:ext cx="67926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764813" y="4238439"/>
            <a:ext cx="102325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4918665" y="3768569"/>
            <a:ext cx="6126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???</a:t>
            </a:r>
            <a:endParaRPr lang="en-US" sz="2400" baseline="30000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FDC34-1F88-44C6-BEE4-87666EC9A612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5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A50081B-6430-4935-B8F0-2EF8C6276930}" type="slidenum">
              <a:rPr lang="en-US" altLang="en-US">
                <a:solidFill>
                  <a:srgbClr val="000000"/>
                </a:solidFill>
              </a:rPr>
              <a:pPr/>
              <a:t>21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704040" y="19592"/>
            <a:ext cx="7724775" cy="990600"/>
          </a:xfrm>
          <a:noFill/>
        </p:spPr>
        <p:txBody>
          <a:bodyPr lIns="90488" tIns="44450" rIns="90488" bIns="44450" anchor="ctr">
            <a:normAutofit/>
          </a:bodyPr>
          <a:lstStyle/>
          <a:p>
            <a:pPr eaLnBrk="1" hangingPunct="1"/>
            <a:r>
              <a:rPr lang="en-US" altLang="en-US" sz="4000" u="sng" dirty="0"/>
              <a:t>Shapes of Molecules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7605" y="905686"/>
            <a:ext cx="7315200" cy="5390610"/>
          </a:xfrm>
          <a:noFill/>
        </p:spPr>
        <p:txBody>
          <a:bodyPr lIns="90488" tIns="44450" rIns="90488" bIns="44450">
            <a:normAutofit/>
          </a:bodyPr>
          <a:lstStyle/>
          <a:p>
            <a:pPr marL="406400" indent="-406400" eaLnBrk="1" hangingPunct="1">
              <a:spcBef>
                <a:spcPct val="50000"/>
              </a:spcBef>
            </a:pPr>
            <a:r>
              <a:rPr lang="en-US" altLang="en-US" sz="2400" dirty="0"/>
              <a:t>It is important to know how the atoms are arranged with respect to each other in 3-D space, i.e. molecular shape</a:t>
            </a:r>
          </a:p>
          <a:p>
            <a:pPr marL="406400" indent="-406400" eaLnBrk="1" hangingPunct="1">
              <a:spcBef>
                <a:spcPts val="1800"/>
              </a:spcBef>
            </a:pPr>
            <a:r>
              <a:rPr lang="en-US" altLang="en-US" sz="2400" dirty="0"/>
              <a:t>Molecule’s shape affects its properties:</a:t>
            </a:r>
          </a:p>
          <a:p>
            <a:pPr marL="406400" indent="-406400" eaLnBrk="1" hangingPunct="1">
              <a:spcBef>
                <a:spcPts val="1200"/>
              </a:spcBef>
              <a:buNone/>
            </a:pPr>
            <a:r>
              <a:rPr lang="en-US" altLang="en-US" sz="2400" dirty="0"/>
              <a:t>	- melting and boiling points</a:t>
            </a:r>
          </a:p>
          <a:p>
            <a:pPr marL="406400" indent="-406400" eaLnBrk="1" hangingPunct="1">
              <a:spcBef>
                <a:spcPts val="600"/>
              </a:spcBef>
              <a:buNone/>
            </a:pPr>
            <a:r>
              <a:rPr lang="en-US" altLang="en-US" sz="2400" dirty="0"/>
              <a:t>	- density of the compound</a:t>
            </a:r>
          </a:p>
          <a:p>
            <a:pPr marL="406400" indent="-406400" eaLnBrk="1" hangingPunct="1">
              <a:spcBef>
                <a:spcPts val="600"/>
              </a:spcBef>
              <a:buNone/>
            </a:pPr>
            <a:r>
              <a:rPr lang="en-US" altLang="en-US" sz="2400" dirty="0"/>
              <a:t>	- chemical reactivity</a:t>
            </a:r>
          </a:p>
          <a:p>
            <a:pPr marL="406400" indent="-406400">
              <a:spcBef>
                <a:spcPts val="600"/>
              </a:spcBef>
              <a:buNone/>
            </a:pPr>
            <a:r>
              <a:rPr lang="en-US" altLang="en-US" sz="2400" dirty="0"/>
              <a:t>	- dipole moments</a:t>
            </a:r>
          </a:p>
          <a:p>
            <a:pPr marL="406400" indent="-406400">
              <a:spcBef>
                <a:spcPts val="600"/>
              </a:spcBef>
              <a:buNone/>
            </a:pPr>
            <a:r>
              <a:rPr lang="en-US" altLang="en-US" sz="2400" dirty="0"/>
              <a:t>	- </a:t>
            </a:r>
            <a:r>
              <a:rPr lang="en-US" altLang="en-US" sz="2400" dirty="0" err="1"/>
              <a:t>chirality</a:t>
            </a:r>
            <a:endParaRPr lang="en-US" altLang="en-US" sz="2400" dirty="0"/>
          </a:p>
          <a:p>
            <a:pPr marL="406400" indent="-406400" eaLnBrk="1" hangingPunct="1">
              <a:spcBef>
                <a:spcPts val="600"/>
              </a:spcBef>
              <a:buNone/>
            </a:pPr>
            <a:endParaRPr lang="en-US" altLang="en-US" sz="2400" dirty="0"/>
          </a:p>
        </p:txBody>
      </p:sp>
      <p:pic>
        <p:nvPicPr>
          <p:cNvPr id="32770" name="Picture 2" descr="http://upload.wikimedia.org/wikipedia/commons/b/bb/Thalidomide-structure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4616" y="3410907"/>
            <a:ext cx="4741817" cy="255877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434148" y="3030538"/>
            <a:ext cx="2573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Thalidomide</a:t>
            </a: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036" y="3148338"/>
            <a:ext cx="3877064" cy="247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74957-9D1E-4E7C-B23E-0998CFF49D65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64514" name="Picture 2" descr="Thalidomide-racemate2DCSD.sv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000" y="1509712"/>
            <a:ext cx="3619500" cy="1104901"/>
          </a:xfrm>
          <a:prstGeom prst="rect">
            <a:avLst/>
          </a:prstGeom>
          <a:noFill/>
        </p:spPr>
      </p:pic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704040" y="19592"/>
            <a:ext cx="7724775" cy="990600"/>
          </a:xfrm>
          <a:noFill/>
        </p:spPr>
        <p:txBody>
          <a:bodyPr lIns="90488" tIns="44450" rIns="90488" bIns="44450" anchor="ctr">
            <a:normAutofit/>
          </a:bodyPr>
          <a:lstStyle/>
          <a:p>
            <a:pPr eaLnBrk="1" hangingPunct="1"/>
            <a:r>
              <a:rPr lang="en-US" altLang="en-US" sz="4000" u="sng" dirty="0"/>
              <a:t>Shapes of Molecules</a:t>
            </a:r>
          </a:p>
        </p:txBody>
      </p:sp>
      <p:pic>
        <p:nvPicPr>
          <p:cNvPr id="86018" name="Picture 2" descr="Image result for thalidomide babi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91357" y="1185325"/>
            <a:ext cx="1720726" cy="2720899"/>
          </a:xfrm>
          <a:prstGeom prst="rect">
            <a:avLst/>
          </a:prstGeom>
          <a:noFill/>
        </p:spPr>
      </p:pic>
      <p:sp>
        <p:nvSpPr>
          <p:cNvPr id="86020" name="AutoShape 4" descr="Image result for thalidomide babi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022" name="AutoShape 6" descr="Image result for thalidomide babi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024" name="AutoShape 8" descr="Image result for thalidomide babi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026" name="AutoShape 10" descr="https://i.guim.co.uk/img/static/sys-images/Guardian/Pix/pictures/2014/7/28/1406555345643/louise-medus-010.jpg?w=700&amp;q=55&amp;auto=format&amp;usm=12&amp;fit=max&amp;s=f22c68b805b562b3394dffb64dd2372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028" name="AutoShape 12" descr="https://i.guim.co.uk/img/static/sys-images/Guardian/Pix/pictures/2014/7/28/1406555345643/louise-medus-010.jpg?w=700&amp;q=55&amp;auto=format&amp;usm=12&amp;fit=max&amp;s=f22c68b805b562b3394dffb64dd2372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6029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63356" y="4159722"/>
            <a:ext cx="3246619" cy="2069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Group 17"/>
          <p:cNvGrpSpPr/>
          <p:nvPr/>
        </p:nvGrpSpPr>
        <p:grpSpPr>
          <a:xfrm>
            <a:off x="4621763" y="1328641"/>
            <a:ext cx="4213854" cy="4871162"/>
            <a:chOff x="4621763" y="1328641"/>
            <a:chExt cx="4213854" cy="4871162"/>
          </a:xfrm>
        </p:grpSpPr>
        <p:pic>
          <p:nvPicPr>
            <p:cNvPr id="29699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621763" y="1328641"/>
              <a:ext cx="4125880" cy="2045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00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690869" y="3363297"/>
              <a:ext cx="4144748" cy="28365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0" name="Straight Connector 9"/>
            <p:cNvCxnSpPr/>
            <p:nvPr/>
          </p:nvCxnSpPr>
          <p:spPr>
            <a:xfrm>
              <a:off x="7048500" y="3343275"/>
              <a:ext cx="1666875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695825" y="3533775"/>
              <a:ext cx="3248025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5191125" y="4362450"/>
              <a:ext cx="3514725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4695825" y="4533900"/>
              <a:ext cx="280035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62450" y="1710444"/>
            <a:ext cx="4410075" cy="3890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74957-9D1E-4E7C-B23E-0998CFF49D65}" type="slidenum">
              <a:rPr lang="en-US" smtClean="0"/>
              <a:pPr/>
              <a:t>23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6262688" y="2152650"/>
            <a:ext cx="8001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281738" y="2571750"/>
            <a:ext cx="93345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291263" y="2952750"/>
            <a:ext cx="65722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276975" y="3562350"/>
            <a:ext cx="98583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296025" y="3971925"/>
            <a:ext cx="69056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260306" y="4514850"/>
            <a:ext cx="69056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298406" y="4924425"/>
            <a:ext cx="45958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269831" y="5334000"/>
            <a:ext cx="69770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76225" y="1633538"/>
            <a:ext cx="406717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/>
              <a:t>DNA is right handed</a:t>
            </a:r>
          </a:p>
          <a:p>
            <a:pPr marL="228600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/>
              <a:t>Amino acids  are L</a:t>
            </a:r>
          </a:p>
          <a:p>
            <a:pPr marL="228600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/>
              <a:t>Carbohydrates are D</a:t>
            </a:r>
          </a:p>
          <a:p>
            <a:pPr marL="228600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/>
              <a:t>Alpha Helix is right handed</a:t>
            </a:r>
          </a:p>
          <a:p>
            <a:pPr marL="228600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/>
              <a:t>Origin/Evolution of life</a:t>
            </a:r>
          </a:p>
          <a:p>
            <a:pPr marL="228600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/>
              <a:t>Drug delivery/processing</a:t>
            </a:r>
          </a:p>
          <a:p>
            <a:pPr marL="228600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/>
              <a:t>Olfactory receptors</a:t>
            </a: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704040" y="19592"/>
            <a:ext cx="7724775" cy="990600"/>
          </a:xfrm>
          <a:noFill/>
        </p:spPr>
        <p:txBody>
          <a:bodyPr lIns="90488" tIns="44450" rIns="90488" bIns="44450" anchor="ctr">
            <a:normAutofit/>
          </a:bodyPr>
          <a:lstStyle/>
          <a:p>
            <a:pPr eaLnBrk="1" hangingPunct="1"/>
            <a:r>
              <a:rPr lang="en-US" altLang="en-US" sz="4000" u="sng" dirty="0"/>
              <a:t>Shapes of Molecules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50109" y="5966691"/>
            <a:ext cx="6428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Shapes of molecules matter!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67CEDD-B5E5-4071-8E58-7D69A30CD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FDC34-1F88-44C6-BEE4-87666EC9A612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0823E5-E950-4E28-8AFA-D92A3481D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834" y="136525"/>
            <a:ext cx="7394331" cy="41218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9A8990-0BD3-40E1-BCB9-4E7FEB480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134" y="4404215"/>
            <a:ext cx="3753729" cy="228912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6550FA-C9D6-4BCD-B677-FB3F6F77F2BF}"/>
              </a:ext>
            </a:extLst>
          </p:cNvPr>
          <p:cNvCxnSpPr>
            <a:cxnSpLocks/>
          </p:cNvCxnSpPr>
          <p:nvPr/>
        </p:nvCxnSpPr>
        <p:spPr>
          <a:xfrm>
            <a:off x="2939878" y="5828949"/>
            <a:ext cx="3095162" cy="14513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4FC1EAF-B08C-4920-957D-5F755915440C}"/>
              </a:ext>
            </a:extLst>
          </p:cNvPr>
          <p:cNvCxnSpPr>
            <a:cxnSpLocks/>
          </p:cNvCxnSpPr>
          <p:nvPr/>
        </p:nvCxnSpPr>
        <p:spPr>
          <a:xfrm>
            <a:off x="2993937" y="6128620"/>
            <a:ext cx="3454926" cy="13882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5234" name="Picture 2" descr="Image result for check mark transparent">
            <a:extLst>
              <a:ext uri="{FF2B5EF4-FFF2-40B4-BE49-F238E27FC236}">
                <a16:creationId xmlns:a16="http://schemas.microsoft.com/office/drawing/2014/main" id="{E81CA0E1-F679-45F1-8C4C-6C6482E1B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931" y="4738266"/>
            <a:ext cx="338137" cy="35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check mark transparent">
            <a:extLst>
              <a:ext uri="{FF2B5EF4-FFF2-40B4-BE49-F238E27FC236}">
                <a16:creationId xmlns:a16="http://schemas.microsoft.com/office/drawing/2014/main" id="{9C3B5F35-337E-4903-9992-7FCEA5A86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500" y="5031633"/>
            <a:ext cx="338137" cy="35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E2A7AF2-34DB-4656-8668-CEC369192285}"/>
              </a:ext>
            </a:extLst>
          </p:cNvPr>
          <p:cNvSpPr/>
          <p:nvPr/>
        </p:nvSpPr>
        <p:spPr>
          <a:xfrm>
            <a:off x="2923210" y="6328368"/>
            <a:ext cx="1982166" cy="335840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2" descr="Image result for check mark transparent">
            <a:extLst>
              <a:ext uri="{FF2B5EF4-FFF2-40B4-BE49-F238E27FC236}">
                <a16:creationId xmlns:a16="http://schemas.microsoft.com/office/drawing/2014/main" id="{596E925A-807D-4D90-BB8A-10B6DD464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003" y="5377554"/>
            <a:ext cx="338137" cy="35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2228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46972" y="1468191"/>
            <a:ext cx="7650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Valence-shell electron pair repulsion</a:t>
            </a:r>
          </a:p>
        </p:txBody>
      </p:sp>
      <p:sp>
        <p:nvSpPr>
          <p:cNvPr id="6" name="Right Brace 5"/>
          <p:cNvSpPr/>
          <p:nvPr/>
        </p:nvSpPr>
        <p:spPr>
          <a:xfrm rot="5400000">
            <a:off x="2340735" y="1162317"/>
            <a:ext cx="669702" cy="2298880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31810" y="2688156"/>
            <a:ext cx="3168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Outermost electrons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52419" y="2689538"/>
            <a:ext cx="2668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bonds + lone pairs </a:t>
            </a:r>
          </a:p>
        </p:txBody>
      </p:sp>
      <p:sp>
        <p:nvSpPr>
          <p:cNvPr id="9" name="Right Brace 8"/>
          <p:cNvSpPr/>
          <p:nvPr/>
        </p:nvSpPr>
        <p:spPr>
          <a:xfrm rot="5400000">
            <a:off x="4548388" y="1242810"/>
            <a:ext cx="669702" cy="2082086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Brace 9"/>
          <p:cNvSpPr/>
          <p:nvPr/>
        </p:nvSpPr>
        <p:spPr>
          <a:xfrm rot="5400000">
            <a:off x="6492025" y="1419895"/>
            <a:ext cx="669702" cy="1697865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460903" y="2684784"/>
            <a:ext cx="2283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repel each other</a:t>
            </a:r>
          </a:p>
        </p:txBody>
      </p:sp>
      <p:pic>
        <p:nvPicPr>
          <p:cNvPr id="29698" name="Picture 2" descr="https://dr282zn36sxxg.cloudfront.net/datastreams/f-d%3A3d4059a9ff59983ace0a329d34ef6d3ffb36a17fe950586fcb8f3db0%2BIMAGE%2BIMAGE.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9169" y="4403611"/>
            <a:ext cx="2778360" cy="1393676"/>
          </a:xfrm>
          <a:prstGeom prst="rect">
            <a:avLst/>
          </a:prstGeom>
          <a:noFill/>
        </p:spPr>
      </p:pic>
      <p:cxnSp>
        <p:nvCxnSpPr>
          <p:cNvPr id="14" name="Straight Arrow Connector 13"/>
          <p:cNvCxnSpPr/>
          <p:nvPr/>
        </p:nvCxnSpPr>
        <p:spPr>
          <a:xfrm flipH="1">
            <a:off x="1764406" y="3030538"/>
            <a:ext cx="2034862" cy="181191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2756079" y="3069175"/>
            <a:ext cx="2431961" cy="1322521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700" name="Picture 4" descr="http://www.uwplatt.edu/%7Esundin/images/lewh2o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5913" y="4798766"/>
            <a:ext cx="2628900" cy="695325"/>
          </a:xfrm>
          <a:prstGeom prst="rect">
            <a:avLst/>
          </a:prstGeom>
          <a:noFill/>
        </p:spPr>
      </p:pic>
      <p:cxnSp>
        <p:nvCxnSpPr>
          <p:cNvPr id="22" name="Straight Arrow Connector 21"/>
          <p:cNvCxnSpPr/>
          <p:nvPr/>
        </p:nvCxnSpPr>
        <p:spPr>
          <a:xfrm>
            <a:off x="3758485" y="3030538"/>
            <a:ext cx="2410495" cy="204373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29700" idx="0"/>
          </p:cNvCxnSpPr>
          <p:nvPr/>
        </p:nvCxnSpPr>
        <p:spPr>
          <a:xfrm>
            <a:off x="5185894" y="3069175"/>
            <a:ext cx="1564469" cy="1729591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FDC34-1F88-44C6-BEE4-87666EC9A612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BF9FB-0967-425D-AF85-9C966F8F39E5}"/>
              </a:ext>
            </a:extLst>
          </p:cNvPr>
          <p:cNvSpPr txBox="1"/>
          <p:nvPr/>
        </p:nvSpPr>
        <p:spPr>
          <a:xfrm>
            <a:off x="8030320" y="136525"/>
            <a:ext cx="1094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Page 371</a:t>
            </a: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D473A61C-8E2E-4EF8-BBB4-A0F4645FE382}"/>
              </a:ext>
            </a:extLst>
          </p:cNvPr>
          <p:cNvSpPr txBox="1">
            <a:spLocks noChangeArrowheads="1"/>
          </p:cNvSpPr>
          <p:nvPr/>
        </p:nvSpPr>
        <p:spPr>
          <a:xfrm>
            <a:off x="704040" y="-6534"/>
            <a:ext cx="7724775" cy="990600"/>
          </a:xfrm>
          <a:prstGeom prst="rect">
            <a:avLst/>
          </a:prstGeom>
          <a:noFill/>
        </p:spPr>
        <p:txBody>
          <a:bodyPr vert="horz" lIns="90488" tIns="44450" rIns="90488" bIns="4445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000" u="sng"/>
              <a:t>VSEPR Theory</a:t>
            </a:r>
            <a:endParaRPr lang="en-US" altLang="en-US" sz="4000" u="sng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 animBg="1"/>
      <p:bldP spid="10" grpId="0" animBg="1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662C96C-A318-4EF1-887E-98D8939B625F}" type="slidenum">
              <a:rPr lang="en-US" altLang="en-US">
                <a:solidFill>
                  <a:srgbClr val="000000"/>
                </a:solidFill>
              </a:rPr>
              <a:pPr/>
              <a:t>26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704040" y="-6534"/>
            <a:ext cx="7724775" cy="990600"/>
          </a:xfrm>
          <a:noFill/>
        </p:spPr>
        <p:txBody>
          <a:bodyPr lIns="90488" tIns="44450" rIns="90488" bIns="44450" anchor="ctr">
            <a:normAutofit/>
          </a:bodyPr>
          <a:lstStyle/>
          <a:p>
            <a:pPr eaLnBrk="1" hangingPunct="1"/>
            <a:r>
              <a:rPr lang="en-US" altLang="en-US" sz="4000" u="sng" dirty="0"/>
              <a:t>VSEPR Theory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5185" y="1142993"/>
            <a:ext cx="7209615" cy="4724400"/>
          </a:xfrm>
          <a:noFill/>
        </p:spPr>
        <p:txBody>
          <a:bodyPr lIns="90488" tIns="44450" rIns="90488" bIns="44450"/>
          <a:lstStyle/>
          <a:p>
            <a:pPr marL="406400" indent="-406400" eaLnBrk="1" hangingPunct="1">
              <a:spcBef>
                <a:spcPct val="50000"/>
              </a:spcBef>
            </a:pPr>
            <a:r>
              <a:rPr lang="en-US" altLang="en-US" sz="2800" dirty="0"/>
              <a:t>In any molecule or ion, there are regions of high electron density:</a:t>
            </a:r>
          </a:p>
          <a:p>
            <a:pPr marL="798513" lvl="1" indent="-277813" eaLnBrk="1" hangingPunct="1">
              <a:spcBef>
                <a:spcPct val="50000"/>
              </a:spcBef>
              <a:buSzPct val="60000"/>
            </a:pPr>
            <a:r>
              <a:rPr lang="en-US" altLang="en-US" sz="2400" dirty="0">
                <a:solidFill>
                  <a:srgbClr val="0000FF"/>
                </a:solidFill>
              </a:rPr>
              <a:t>Bonds</a:t>
            </a:r>
            <a:r>
              <a:rPr lang="en-US" altLang="en-US" sz="2400" dirty="0"/>
              <a:t> (shared electron pairs)</a:t>
            </a:r>
          </a:p>
          <a:p>
            <a:pPr marL="798513" lvl="1" indent="-277813" eaLnBrk="1" hangingPunct="1">
              <a:spcBef>
                <a:spcPct val="30000"/>
              </a:spcBef>
              <a:buSzPct val="60000"/>
            </a:pPr>
            <a:r>
              <a:rPr lang="en-US" altLang="en-US" sz="2400" dirty="0">
                <a:solidFill>
                  <a:srgbClr val="FF0000"/>
                </a:solidFill>
              </a:rPr>
              <a:t>Lone pairs </a:t>
            </a:r>
            <a:r>
              <a:rPr lang="en-US" altLang="en-US" sz="2400" dirty="0"/>
              <a:t>(unshared electrons)</a:t>
            </a:r>
          </a:p>
          <a:p>
            <a:pPr marL="406400" indent="-406400" eaLnBrk="1" hangingPunct="1">
              <a:spcBef>
                <a:spcPct val="50000"/>
              </a:spcBef>
            </a:pPr>
            <a:r>
              <a:rPr lang="en-US" altLang="en-US" sz="2800" dirty="0"/>
              <a:t>Due to electron-electron repulsion, these regions are arranged as far apart as possible</a:t>
            </a:r>
          </a:p>
          <a:p>
            <a:pPr marL="406400" indent="-406400" eaLnBrk="1" hangingPunct="1">
              <a:spcBef>
                <a:spcPct val="50000"/>
              </a:spcBef>
            </a:pPr>
            <a:r>
              <a:rPr lang="en-US" altLang="en-US" sz="2800" dirty="0"/>
              <a:t>Such arrangement results in the minimum energy for the system</a:t>
            </a:r>
          </a:p>
        </p:txBody>
      </p:sp>
      <p:graphicFrame>
        <p:nvGraphicFramePr>
          <p:cNvPr id="5" name="Object 1">
            <a:extLst>
              <a:ext uri="{FF2B5EF4-FFF2-40B4-BE49-F238E27FC236}">
                <a16:creationId xmlns:a16="http://schemas.microsoft.com/office/drawing/2014/main" id="{E6C704EC-469B-4139-8CEF-EEA8080677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1637241"/>
              </p:ext>
            </p:extLst>
          </p:nvPr>
        </p:nvGraphicFramePr>
        <p:xfrm>
          <a:off x="6133514" y="1974398"/>
          <a:ext cx="1899061" cy="9014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11" name="CS ChemDraw Drawing" r:id="rId3" imgW="501097" imgH="238680" progId="ChemDraw.Document.6.0">
                  <p:embed/>
                </p:oleObj>
              </mc:Choice>
              <mc:Fallback>
                <p:oleObj name="CS ChemDraw Drawing" r:id="rId3" imgW="501097" imgH="238680" progId="ChemDraw.Document.6.0">
                  <p:embed/>
                  <p:pic>
                    <p:nvPicPr>
                      <p:cNvPr id="37889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33514" y="1974398"/>
                        <a:ext cx="1899061" cy="9014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pull dir="r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m5.paperblog.com/i/38/386279/balloon-representations-of-vsepr-shapes-L-dgxHdD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5211" y="871599"/>
            <a:ext cx="7342844" cy="1884665"/>
          </a:xfrm>
          <a:prstGeom prst="rect">
            <a:avLst/>
          </a:prstGeom>
          <a:noFill/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704040" y="-6534"/>
            <a:ext cx="7724775" cy="990600"/>
          </a:xfrm>
          <a:prstGeom prst="rect">
            <a:avLst/>
          </a:prstGeom>
          <a:noFill/>
        </p:spPr>
        <p:txBody>
          <a:bodyPr vert="horz" lIns="90488" tIns="44450" rIns="90488" bIns="4445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VSEPR Theory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03897" y="3030538"/>
            <a:ext cx="4375725" cy="3592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FDC34-1F88-44C6-BEE4-87666EC9A612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EC223C-29B9-4504-B22F-55B048A3E865}" type="slidenum">
              <a:rPr lang="en-US"/>
              <a:pPr>
                <a:defRPr/>
              </a:pPr>
              <a:t>28</a:t>
            </a:fld>
            <a:endParaRPr lang="en-US"/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152400"/>
            <a:ext cx="8001000" cy="685800"/>
          </a:xfrm>
        </p:spPr>
        <p:txBody>
          <a:bodyPr>
            <a:normAutofit/>
          </a:bodyPr>
          <a:lstStyle/>
          <a:p>
            <a:r>
              <a:rPr lang="en-US" sz="3600" u="sng" dirty="0">
                <a:solidFill>
                  <a:schemeClr val="tx1"/>
                </a:solidFill>
                <a:latin typeface="+mn-lt"/>
              </a:rPr>
              <a:t>Predicting Molecular Geometry</a:t>
            </a:r>
          </a:p>
        </p:txBody>
      </p:sp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621574" y="1053737"/>
            <a:ext cx="78486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en-US" sz="2400" dirty="0"/>
              <a:t>Draw Lewis structure for molecule.</a:t>
            </a: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en-US" sz="2400" dirty="0"/>
              <a:t>Count number of lone pairs on the central atom and number of atoms bonded to the central atom.</a:t>
            </a: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en-US" sz="2400" dirty="0"/>
              <a:t>Use VSEPR to predict the geometry of the molecule.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8359" y="1593623"/>
            <a:ext cx="18288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Rectangle 2"/>
          <p:cNvSpPr>
            <a:spLocks noGrp="1" noChangeArrowheads="1"/>
          </p:cNvSpPr>
          <p:nvPr>
            <p:ph type="title"/>
          </p:nvPr>
        </p:nvSpPr>
        <p:spPr>
          <a:xfrm>
            <a:off x="734833" y="6529"/>
            <a:ext cx="7648575" cy="990600"/>
          </a:xfrm>
          <a:noFill/>
        </p:spPr>
        <p:txBody>
          <a:bodyPr lIns="90488" tIns="44450" rIns="90488" bIns="44450" anchor="ctr">
            <a:normAutofit/>
          </a:bodyPr>
          <a:lstStyle/>
          <a:p>
            <a:pPr eaLnBrk="1" hangingPunct="1"/>
            <a:r>
              <a:rPr lang="en-US" altLang="en-US" sz="4000" u="sng" dirty="0"/>
              <a:t>Examples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40082" y="1005840"/>
            <a:ext cx="3619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Beryllium Chloride (BeCl</a:t>
            </a:r>
            <a:r>
              <a:rPr lang="en-US" sz="2400" b="1" baseline="-25000" dirty="0"/>
              <a:t>2</a:t>
            </a:r>
            <a:r>
              <a:rPr lang="en-US" sz="2400" b="1" dirty="0"/>
              <a:t>)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672055" y="2429691"/>
            <a:ext cx="1606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2 e</a:t>
            </a:r>
            <a:r>
              <a:rPr lang="en-US" sz="2000" baseline="30000" dirty="0"/>
              <a:t>-</a:t>
            </a:r>
            <a:r>
              <a:rPr lang="en-US" sz="2000" dirty="0"/>
              <a:t> balloons</a:t>
            </a:r>
          </a:p>
        </p:txBody>
      </p:sp>
      <p:pic>
        <p:nvPicPr>
          <p:cNvPr id="60" name="Picture 38" descr="D:\Ramesh dont del\CHANG-11e\Art File\labeled_jpegs\10_labeled_images\cha02680_ta10_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6837" y="4286952"/>
            <a:ext cx="3169921" cy="1326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71083" y="3226483"/>
            <a:ext cx="1522470" cy="732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" name="TextBox 64"/>
          <p:cNvSpPr txBox="1"/>
          <p:nvPr/>
        </p:nvSpPr>
        <p:spPr>
          <a:xfrm>
            <a:off x="5442862" y="1027611"/>
            <a:ext cx="3082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Methane (CH</a:t>
            </a:r>
            <a:r>
              <a:rPr lang="en-US" sz="2400" b="1" baseline="-25000" dirty="0"/>
              <a:t>4</a:t>
            </a:r>
            <a:r>
              <a:rPr lang="en-US" sz="2400" b="1" dirty="0"/>
              <a:t>)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6187449" y="2451462"/>
            <a:ext cx="1606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4 e</a:t>
            </a:r>
            <a:r>
              <a:rPr lang="en-US" sz="2000" baseline="30000" dirty="0"/>
              <a:t>-</a:t>
            </a:r>
            <a:r>
              <a:rPr lang="en-US" sz="2000" dirty="0"/>
              <a:t> balloons</a:t>
            </a:r>
          </a:p>
        </p:txBody>
      </p:sp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6411" y="3030538"/>
            <a:ext cx="1679015" cy="1694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9637" name="Object 5"/>
          <p:cNvGraphicFramePr>
            <a:graphicFrameLocks noChangeAspect="1"/>
          </p:cNvGraphicFramePr>
          <p:nvPr/>
        </p:nvGraphicFramePr>
        <p:xfrm>
          <a:off x="6554923" y="1533844"/>
          <a:ext cx="812528" cy="8073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40" name="CS ChemDraw Drawing" r:id="rId7" imgW="501097" imgH="497880" progId="ChemDraw.Document.6.0">
                  <p:embed/>
                </p:oleObj>
              </mc:Choice>
              <mc:Fallback>
                <p:oleObj name="CS ChemDraw Drawing" r:id="rId7" imgW="501097" imgH="497880" progId="ChemDraw.Document.6.0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4923" y="1533844"/>
                        <a:ext cx="812528" cy="8073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9638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94367" y="4894728"/>
            <a:ext cx="1860913" cy="1884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FDC34-1F88-44C6-BEE4-87666EC9A612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5" grpId="0"/>
      <p:bldP spid="6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79"/>
            <a:ext cx="8229600" cy="1143000"/>
          </a:xfrm>
        </p:spPr>
        <p:txBody>
          <a:bodyPr/>
          <a:lstStyle/>
          <a:p>
            <a:r>
              <a:rPr lang="en-US" dirty="0"/>
              <a:t>“Elemental” Geometries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/>
          <a:stretch/>
        </p:blipFill>
        <p:spPr>
          <a:xfrm>
            <a:off x="1018086" y="1547431"/>
            <a:ext cx="1371600" cy="15478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2240" y="3072964"/>
            <a:ext cx="1723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circa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428</a:t>
            </a:r>
            <a:r>
              <a:rPr lang="zh-TW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─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348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B.C.</a:t>
            </a: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Greek Philosopher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90338" y="1147321"/>
            <a:ext cx="6270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gency FB" panose="020B0503020202020204" pitchFamily="34" charset="0"/>
              </a:rPr>
              <a:t>Plato</a:t>
            </a:r>
          </a:p>
        </p:txBody>
      </p:sp>
      <p:sp>
        <p:nvSpPr>
          <p:cNvPr id="7" name="Rectangular Callout 6"/>
          <p:cNvSpPr/>
          <p:nvPr/>
        </p:nvSpPr>
        <p:spPr>
          <a:xfrm rot="5400000">
            <a:off x="5137787" y="-383502"/>
            <a:ext cx="733797" cy="5733174"/>
          </a:xfrm>
          <a:prstGeom prst="wedgeRectCallout">
            <a:avLst>
              <a:gd name="adj1" fmla="val 20879"/>
              <a:gd name="adj2" fmla="val 6106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647016" y="2149592"/>
            <a:ext cx="5685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Each of the five classical elements (</a:t>
            </a:r>
            <a:r>
              <a:rPr lang="en-US" b="1" dirty="0"/>
              <a:t>ether</a:t>
            </a:r>
            <a:r>
              <a:rPr lang="en-US" dirty="0"/>
              <a:t>, </a:t>
            </a:r>
            <a:r>
              <a:rPr lang="en-US" b="1" dirty="0"/>
              <a:t>earth, air, fire, and water</a:t>
            </a:r>
            <a:r>
              <a:rPr lang="en-US" dirty="0"/>
              <a:t>) has a shape.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761" y="4077674"/>
            <a:ext cx="1143000" cy="12668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017" y="4139748"/>
            <a:ext cx="1143000" cy="1095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4189798"/>
            <a:ext cx="1143000" cy="11334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239" y="4139748"/>
            <a:ext cx="1143000" cy="1143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22" y="4196898"/>
            <a:ext cx="1143000" cy="10858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81022" y="5347178"/>
            <a:ext cx="1332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Tetrahedron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63360" y="5344499"/>
            <a:ext cx="1325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Hexahedron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20866" y="5344499"/>
            <a:ext cx="1298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Octahedron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676718" y="5344499"/>
            <a:ext cx="1572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Dodecahedron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674982" y="5344499"/>
            <a:ext cx="1339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Icosahedron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FDC34-1F88-44C6-BEE4-87666EC9A612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56"/>
          <p:cNvGrpSpPr>
            <a:grpSpLocks/>
          </p:cNvGrpSpPr>
          <p:nvPr/>
        </p:nvGrpSpPr>
        <p:grpSpPr bwMode="auto">
          <a:xfrm>
            <a:off x="5031353" y="5131938"/>
            <a:ext cx="1752600" cy="1916112"/>
            <a:chOff x="4560" y="3027"/>
            <a:chExt cx="1104" cy="1207"/>
          </a:xfrm>
        </p:grpSpPr>
        <p:sp>
          <p:nvSpPr>
            <p:cNvPr id="12313" name="Text Box 49"/>
            <p:cNvSpPr txBox="1">
              <a:spLocks noChangeArrowheads="1"/>
            </p:cNvSpPr>
            <p:nvPr/>
          </p:nvSpPr>
          <p:spPr bwMode="auto">
            <a:xfrm>
              <a:off x="4560" y="3027"/>
              <a:ext cx="110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dirty="0"/>
                <a:t>octahedral</a:t>
              </a:r>
            </a:p>
          </p:txBody>
        </p:sp>
        <p:pic>
          <p:nvPicPr>
            <p:cNvPr id="12314" name="Picture 53" descr="cha56011_t1001i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605" y="3272"/>
              <a:ext cx="942" cy="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Group 55"/>
          <p:cNvGrpSpPr>
            <a:grpSpLocks/>
          </p:cNvGrpSpPr>
          <p:nvPr/>
        </p:nvGrpSpPr>
        <p:grpSpPr bwMode="auto">
          <a:xfrm>
            <a:off x="2870540" y="5131938"/>
            <a:ext cx="2095500" cy="2052637"/>
            <a:chOff x="3240" y="3027"/>
            <a:chExt cx="1320" cy="1293"/>
          </a:xfrm>
        </p:grpSpPr>
        <p:sp>
          <p:nvSpPr>
            <p:cNvPr id="12310" name="Text Box 48"/>
            <p:cNvSpPr txBox="1">
              <a:spLocks noChangeArrowheads="1"/>
            </p:cNvSpPr>
            <p:nvPr/>
          </p:nvSpPr>
          <p:spPr bwMode="auto">
            <a:xfrm>
              <a:off x="3312" y="3027"/>
              <a:ext cx="110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/>
                <a:t>octahedral</a:t>
              </a:r>
            </a:p>
          </p:txBody>
        </p:sp>
        <p:pic>
          <p:nvPicPr>
            <p:cNvPr id="12311" name="Picture 51" descr="cha56011_t1001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40" y="3256"/>
              <a:ext cx="1248" cy="9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312" name="Rectangle 54"/>
            <p:cNvSpPr>
              <a:spLocks noChangeArrowheads="1"/>
            </p:cNvSpPr>
            <p:nvPr/>
          </p:nvSpPr>
          <p:spPr bwMode="auto">
            <a:xfrm>
              <a:off x="4416" y="4080"/>
              <a:ext cx="144" cy="24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682925"/>
            <a:ext cx="2133600" cy="365125"/>
          </a:xfrm>
        </p:spPr>
        <p:txBody>
          <a:bodyPr/>
          <a:lstStyle/>
          <a:p>
            <a:pPr>
              <a:defRPr/>
            </a:pPr>
            <a:fld id="{59FB494B-55F0-43CC-86D0-E4DCC2D2F614}" type="slidenum">
              <a:rPr lang="en-US"/>
              <a:pPr>
                <a:defRPr/>
              </a:pPr>
              <a:t>30</a:t>
            </a:fld>
            <a:endParaRPr lang="en-US"/>
          </a:p>
        </p:txBody>
      </p:sp>
      <p:sp>
        <p:nvSpPr>
          <p:cNvPr id="12291" name="Text Box 2"/>
          <p:cNvSpPr txBox="1">
            <a:spLocks noChangeArrowheads="1"/>
          </p:cNvSpPr>
          <p:nvPr/>
        </p:nvSpPr>
        <p:spPr bwMode="auto">
          <a:xfrm>
            <a:off x="414338" y="2231575"/>
            <a:ext cx="7032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AB</a:t>
            </a:r>
            <a:r>
              <a:rPr lang="en-US" baseline="-25000"/>
              <a:t>2</a:t>
            </a:r>
            <a:endParaRPr lang="en-US"/>
          </a:p>
        </p:txBody>
      </p:sp>
      <p:sp>
        <p:nvSpPr>
          <p:cNvPr id="12292" name="Text Box 3"/>
          <p:cNvSpPr txBox="1">
            <a:spLocks noChangeArrowheads="1"/>
          </p:cNvSpPr>
          <p:nvPr/>
        </p:nvSpPr>
        <p:spPr bwMode="auto">
          <a:xfrm>
            <a:off x="2057400" y="2231575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2</a:t>
            </a:r>
          </a:p>
        </p:txBody>
      </p:sp>
      <p:sp>
        <p:nvSpPr>
          <p:cNvPr id="12294" name="Text Box 5"/>
          <p:cNvSpPr txBox="1">
            <a:spLocks noChangeArrowheads="1"/>
          </p:cNvSpPr>
          <p:nvPr/>
        </p:nvSpPr>
        <p:spPr bwMode="auto">
          <a:xfrm>
            <a:off x="3561328" y="2231575"/>
            <a:ext cx="9318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linear</a:t>
            </a:r>
          </a:p>
        </p:txBody>
      </p:sp>
      <p:sp>
        <p:nvSpPr>
          <p:cNvPr id="12295" name="Text Box 6"/>
          <p:cNvSpPr txBox="1">
            <a:spLocks noChangeArrowheads="1"/>
          </p:cNvSpPr>
          <p:nvPr/>
        </p:nvSpPr>
        <p:spPr bwMode="auto">
          <a:xfrm>
            <a:off x="5475853" y="2231575"/>
            <a:ext cx="9318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linear</a:t>
            </a: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355600" y="1745800"/>
            <a:ext cx="820738" cy="411163"/>
            <a:chOff x="136" y="1901"/>
            <a:chExt cx="517" cy="259"/>
          </a:xfrm>
        </p:grpSpPr>
        <p:sp>
          <p:nvSpPr>
            <p:cNvPr id="12338" name="Text Box 9"/>
            <p:cNvSpPr txBox="1">
              <a:spLocks noChangeArrowheads="1"/>
            </p:cNvSpPr>
            <p:nvPr/>
          </p:nvSpPr>
          <p:spPr bwMode="auto">
            <a:xfrm>
              <a:off x="136" y="1901"/>
              <a:ext cx="51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000"/>
                <a:t>Class</a:t>
              </a:r>
            </a:p>
          </p:txBody>
        </p:sp>
        <p:sp>
          <p:nvSpPr>
            <p:cNvPr id="12339" name="Line 10"/>
            <p:cNvSpPr>
              <a:spLocks noChangeShapeType="1"/>
            </p:cNvSpPr>
            <p:nvPr/>
          </p:nvSpPr>
          <p:spPr bwMode="auto">
            <a:xfrm>
              <a:off x="154" y="2160"/>
              <a:ext cx="48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1281113" y="1136200"/>
            <a:ext cx="1905000" cy="1020763"/>
            <a:chOff x="816" y="1517"/>
            <a:chExt cx="1200" cy="643"/>
          </a:xfrm>
        </p:grpSpPr>
        <p:sp>
          <p:nvSpPr>
            <p:cNvPr id="12336" name="Text Box 12"/>
            <p:cNvSpPr txBox="1">
              <a:spLocks noChangeArrowheads="1"/>
            </p:cNvSpPr>
            <p:nvPr/>
          </p:nvSpPr>
          <p:spPr bwMode="auto">
            <a:xfrm>
              <a:off x="816" y="1517"/>
              <a:ext cx="1200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/>
                <a:t># of atoms</a:t>
              </a:r>
            </a:p>
            <a:p>
              <a:pPr algn="ctr"/>
              <a:r>
                <a:rPr lang="en-US" sz="2000"/>
                <a:t>bonded to</a:t>
              </a:r>
              <a:r>
                <a:rPr lang="en-US" sz="2000" u="sng"/>
                <a:t> </a:t>
              </a:r>
              <a:r>
                <a:rPr lang="en-US" sz="2000"/>
                <a:t>central atom </a:t>
              </a:r>
            </a:p>
          </p:txBody>
        </p:sp>
        <p:sp>
          <p:nvSpPr>
            <p:cNvPr id="12337" name="Line 13"/>
            <p:cNvSpPr>
              <a:spLocks noChangeShapeType="1"/>
            </p:cNvSpPr>
            <p:nvPr/>
          </p:nvSpPr>
          <p:spPr bwMode="auto">
            <a:xfrm>
              <a:off x="984" y="2160"/>
              <a:ext cx="86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2867591" y="1441000"/>
            <a:ext cx="2319338" cy="715963"/>
            <a:chOff x="3003" y="1709"/>
            <a:chExt cx="1461" cy="451"/>
          </a:xfrm>
        </p:grpSpPr>
        <p:sp>
          <p:nvSpPr>
            <p:cNvPr id="12332" name="Text Box 18"/>
            <p:cNvSpPr txBox="1">
              <a:spLocks noChangeArrowheads="1"/>
            </p:cNvSpPr>
            <p:nvPr/>
          </p:nvSpPr>
          <p:spPr bwMode="auto">
            <a:xfrm>
              <a:off x="3003" y="1709"/>
              <a:ext cx="1461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/>
                <a:t>Arrangement of</a:t>
              </a:r>
              <a:r>
                <a:rPr lang="en-US" sz="2000" u="sng"/>
                <a:t> </a:t>
              </a:r>
              <a:r>
                <a:rPr lang="en-US" sz="2000"/>
                <a:t>electron pairs</a:t>
              </a:r>
            </a:p>
          </p:txBody>
        </p:sp>
        <p:sp>
          <p:nvSpPr>
            <p:cNvPr id="12333" name="Line 19"/>
            <p:cNvSpPr>
              <a:spLocks noChangeShapeType="1"/>
            </p:cNvSpPr>
            <p:nvPr/>
          </p:nvSpPr>
          <p:spPr bwMode="auto">
            <a:xfrm>
              <a:off x="3277" y="2160"/>
              <a:ext cx="91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5293291" y="1441000"/>
            <a:ext cx="1296988" cy="715963"/>
            <a:chOff x="4637" y="1709"/>
            <a:chExt cx="817" cy="451"/>
          </a:xfrm>
        </p:grpSpPr>
        <p:sp>
          <p:nvSpPr>
            <p:cNvPr id="12330" name="Text Box 21"/>
            <p:cNvSpPr txBox="1">
              <a:spLocks noChangeArrowheads="1"/>
            </p:cNvSpPr>
            <p:nvPr/>
          </p:nvSpPr>
          <p:spPr bwMode="auto">
            <a:xfrm>
              <a:off x="4637" y="1709"/>
              <a:ext cx="817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000"/>
                <a:t>Molecular</a:t>
              </a:r>
            </a:p>
            <a:p>
              <a:pPr algn="ctr"/>
              <a:r>
                <a:rPr lang="en-US" sz="2000"/>
                <a:t>Geometry</a:t>
              </a:r>
            </a:p>
          </p:txBody>
        </p:sp>
        <p:sp>
          <p:nvSpPr>
            <p:cNvPr id="12331" name="Line 22"/>
            <p:cNvSpPr>
              <a:spLocks noChangeShapeType="1"/>
            </p:cNvSpPr>
            <p:nvPr/>
          </p:nvSpPr>
          <p:spPr bwMode="auto">
            <a:xfrm>
              <a:off x="4686" y="2160"/>
              <a:ext cx="72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320" name="Text Box 25"/>
          <p:cNvSpPr txBox="1">
            <a:spLocks noChangeArrowheads="1"/>
          </p:cNvSpPr>
          <p:nvPr/>
        </p:nvSpPr>
        <p:spPr bwMode="auto">
          <a:xfrm>
            <a:off x="406400" y="2947538"/>
            <a:ext cx="703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AB</a:t>
            </a:r>
            <a:r>
              <a:rPr lang="en-US" baseline="-25000"/>
              <a:t>3</a:t>
            </a:r>
            <a:endParaRPr lang="en-US"/>
          </a:p>
        </p:txBody>
      </p:sp>
      <p:sp>
        <p:nvSpPr>
          <p:cNvPr id="12321" name="Text Box 26"/>
          <p:cNvSpPr txBox="1">
            <a:spLocks noChangeArrowheads="1"/>
          </p:cNvSpPr>
          <p:nvPr/>
        </p:nvSpPr>
        <p:spPr bwMode="auto">
          <a:xfrm>
            <a:off x="2057400" y="2947538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3</a:t>
            </a:r>
          </a:p>
        </p:txBody>
      </p:sp>
      <p:sp>
        <p:nvSpPr>
          <p:cNvPr id="12323" name="Text Box 28"/>
          <p:cNvSpPr txBox="1">
            <a:spLocks noChangeArrowheads="1"/>
          </p:cNvSpPr>
          <p:nvPr/>
        </p:nvSpPr>
        <p:spPr bwMode="auto">
          <a:xfrm>
            <a:off x="3202553" y="2764975"/>
            <a:ext cx="1600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trigonal planar</a:t>
            </a:r>
          </a:p>
        </p:txBody>
      </p:sp>
      <p:sp>
        <p:nvSpPr>
          <p:cNvPr id="12324" name="Text Box 29"/>
          <p:cNvSpPr txBox="1">
            <a:spLocks noChangeArrowheads="1"/>
          </p:cNvSpPr>
          <p:nvPr/>
        </p:nvSpPr>
        <p:spPr bwMode="auto">
          <a:xfrm>
            <a:off x="5132953" y="2764975"/>
            <a:ext cx="1600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trigonal planar</a:t>
            </a:r>
          </a:p>
        </p:txBody>
      </p:sp>
      <p:sp>
        <p:nvSpPr>
          <p:cNvPr id="12299" name="Text Box 31"/>
          <p:cNvSpPr txBox="1">
            <a:spLocks noChangeArrowheads="1"/>
          </p:cNvSpPr>
          <p:nvPr/>
        </p:nvSpPr>
        <p:spPr bwMode="auto">
          <a:xfrm>
            <a:off x="406400" y="3711125"/>
            <a:ext cx="703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AB</a:t>
            </a:r>
            <a:r>
              <a:rPr lang="en-US" baseline="-25000"/>
              <a:t>4</a:t>
            </a:r>
            <a:endParaRPr lang="en-US"/>
          </a:p>
        </p:txBody>
      </p:sp>
      <p:sp>
        <p:nvSpPr>
          <p:cNvPr id="12300" name="Text Box 32"/>
          <p:cNvSpPr txBox="1">
            <a:spLocks noChangeArrowheads="1"/>
          </p:cNvSpPr>
          <p:nvPr/>
        </p:nvSpPr>
        <p:spPr bwMode="auto">
          <a:xfrm>
            <a:off x="2057400" y="3711125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4</a:t>
            </a:r>
          </a:p>
        </p:txBody>
      </p:sp>
      <p:sp>
        <p:nvSpPr>
          <p:cNvPr id="12302" name="Text Box 34"/>
          <p:cNvSpPr txBox="1">
            <a:spLocks noChangeArrowheads="1"/>
          </p:cNvSpPr>
          <p:nvPr/>
        </p:nvSpPr>
        <p:spPr bwMode="auto">
          <a:xfrm>
            <a:off x="3050153" y="3709538"/>
            <a:ext cx="175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tetrahedral</a:t>
            </a:r>
          </a:p>
        </p:txBody>
      </p:sp>
      <p:sp>
        <p:nvSpPr>
          <p:cNvPr id="12303" name="Text Box 35"/>
          <p:cNvSpPr txBox="1">
            <a:spLocks noChangeArrowheads="1"/>
          </p:cNvSpPr>
          <p:nvPr/>
        </p:nvSpPr>
        <p:spPr bwMode="auto">
          <a:xfrm>
            <a:off x="5132953" y="3709538"/>
            <a:ext cx="165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tetrahedral</a:t>
            </a:r>
          </a:p>
        </p:txBody>
      </p:sp>
      <p:sp>
        <p:nvSpPr>
          <p:cNvPr id="12315" name="Text Box 36"/>
          <p:cNvSpPr txBox="1">
            <a:spLocks noChangeArrowheads="1"/>
          </p:cNvSpPr>
          <p:nvPr/>
        </p:nvSpPr>
        <p:spPr bwMode="auto">
          <a:xfrm>
            <a:off x="406400" y="4395338"/>
            <a:ext cx="703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AB</a:t>
            </a:r>
            <a:r>
              <a:rPr lang="en-US" baseline="-25000"/>
              <a:t>5</a:t>
            </a:r>
            <a:endParaRPr lang="en-US"/>
          </a:p>
        </p:txBody>
      </p:sp>
      <p:sp>
        <p:nvSpPr>
          <p:cNvPr id="12316" name="Text Box 37"/>
          <p:cNvSpPr txBox="1">
            <a:spLocks noChangeArrowheads="1"/>
          </p:cNvSpPr>
          <p:nvPr/>
        </p:nvSpPr>
        <p:spPr bwMode="auto">
          <a:xfrm>
            <a:off x="2057400" y="4395338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5</a:t>
            </a:r>
          </a:p>
        </p:txBody>
      </p:sp>
      <p:sp>
        <p:nvSpPr>
          <p:cNvPr id="12318" name="Text Box 40"/>
          <p:cNvSpPr txBox="1">
            <a:spLocks noChangeArrowheads="1"/>
          </p:cNvSpPr>
          <p:nvPr/>
        </p:nvSpPr>
        <p:spPr bwMode="auto">
          <a:xfrm>
            <a:off x="3050153" y="4212775"/>
            <a:ext cx="1752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trigonal</a:t>
            </a:r>
          </a:p>
          <a:p>
            <a:pPr algn="ctr"/>
            <a:r>
              <a:rPr lang="en-US"/>
              <a:t>bipyramidal</a:t>
            </a:r>
          </a:p>
        </p:txBody>
      </p:sp>
      <p:sp>
        <p:nvSpPr>
          <p:cNvPr id="12319" name="Text Box 43"/>
          <p:cNvSpPr txBox="1">
            <a:spLocks noChangeArrowheads="1"/>
          </p:cNvSpPr>
          <p:nvPr/>
        </p:nvSpPr>
        <p:spPr bwMode="auto">
          <a:xfrm>
            <a:off x="5031353" y="4212775"/>
            <a:ext cx="1752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trigonal</a:t>
            </a:r>
          </a:p>
          <a:p>
            <a:pPr algn="ctr"/>
            <a:r>
              <a:rPr lang="en-US"/>
              <a:t>bipyramidal</a:t>
            </a:r>
          </a:p>
        </p:txBody>
      </p:sp>
      <p:sp>
        <p:nvSpPr>
          <p:cNvPr id="74797" name="Text Box 45"/>
          <p:cNvSpPr txBox="1">
            <a:spLocks noChangeArrowheads="1"/>
          </p:cNvSpPr>
          <p:nvPr/>
        </p:nvSpPr>
        <p:spPr bwMode="auto">
          <a:xfrm>
            <a:off x="406400" y="5133525"/>
            <a:ext cx="703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AB</a:t>
            </a:r>
            <a:r>
              <a:rPr lang="en-US" baseline="-25000"/>
              <a:t>6</a:t>
            </a:r>
            <a:endParaRPr lang="en-US"/>
          </a:p>
        </p:txBody>
      </p:sp>
      <p:sp>
        <p:nvSpPr>
          <p:cNvPr id="74798" name="Text Box 46"/>
          <p:cNvSpPr txBox="1">
            <a:spLocks noChangeArrowheads="1"/>
          </p:cNvSpPr>
          <p:nvPr/>
        </p:nvSpPr>
        <p:spPr bwMode="auto">
          <a:xfrm>
            <a:off x="2057400" y="5133525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6</a:t>
            </a:r>
          </a:p>
        </p:txBody>
      </p:sp>
      <p:sp>
        <p:nvSpPr>
          <p:cNvPr id="53" name="Rectangle 52"/>
          <p:cNvSpPr/>
          <p:nvPr/>
        </p:nvSpPr>
        <p:spPr>
          <a:xfrm>
            <a:off x="2612547" y="5512529"/>
            <a:ext cx="4323806" cy="2168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2"/>
          <p:cNvSpPr txBox="1">
            <a:spLocks noChangeArrowheads="1"/>
          </p:cNvSpPr>
          <p:nvPr/>
        </p:nvSpPr>
        <p:spPr>
          <a:xfrm>
            <a:off x="704040" y="-6534"/>
            <a:ext cx="7724775" cy="990600"/>
          </a:xfrm>
          <a:prstGeom prst="rect">
            <a:avLst/>
          </a:prstGeom>
          <a:noFill/>
        </p:spPr>
        <p:txBody>
          <a:bodyPr vert="horz" lIns="90488" tIns="44450" rIns="90488" bIns="4445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VSEPR Theory</a:t>
            </a:r>
          </a:p>
        </p:txBody>
      </p:sp>
      <p:pic>
        <p:nvPicPr>
          <p:cNvPr id="55" name="Picture 6" descr="becl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7699" y="2204940"/>
            <a:ext cx="1206137" cy="355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9" descr="sf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20543" y="5434149"/>
            <a:ext cx="1084006" cy="117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8" descr="pcl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42071" y="4180115"/>
            <a:ext cx="1066798" cy="1397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5" descr="bbr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03029" y="2698524"/>
            <a:ext cx="1227908" cy="71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Picture 7" descr="ch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64384" y="3487737"/>
            <a:ext cx="1060756" cy="992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704040" y="-6534"/>
            <a:ext cx="7724775" cy="990600"/>
          </a:xfrm>
          <a:prstGeom prst="rect">
            <a:avLst/>
          </a:prstGeom>
          <a:noFill/>
        </p:spPr>
        <p:txBody>
          <a:bodyPr vert="horz" lIns="90488" tIns="44450" rIns="90488" bIns="4445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VSEPR Theory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E5020B-481E-4569-BAA3-B674D2536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811" y="818278"/>
            <a:ext cx="6740074" cy="564897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78B9096-AD70-47D8-8A9A-5FB97713879D}"/>
              </a:ext>
            </a:extLst>
          </p:cNvPr>
          <p:cNvGrpSpPr/>
          <p:nvPr/>
        </p:nvGrpSpPr>
        <p:grpSpPr>
          <a:xfrm>
            <a:off x="7355894" y="44692"/>
            <a:ext cx="1782618" cy="830997"/>
            <a:chOff x="142154" y="2772352"/>
            <a:chExt cx="1782618" cy="83099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A98BB47-B377-4209-87BB-3402B6D44926}"/>
                </a:ext>
              </a:extLst>
            </p:cNvPr>
            <p:cNvSpPr txBox="1"/>
            <p:nvPr/>
          </p:nvSpPr>
          <p:spPr>
            <a:xfrm>
              <a:off x="142154" y="2772352"/>
              <a:ext cx="17826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X = atom</a:t>
              </a:r>
            </a:p>
            <a:p>
              <a:r>
                <a:rPr lang="en-US" sz="2400" dirty="0"/>
                <a:t>   = lone pair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03F1441-96AF-42D5-847D-2E478442ED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5400000">
              <a:off x="123104" y="3283100"/>
              <a:ext cx="3810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3" name="Text Box 49">
            <a:extLst>
              <a:ext uri="{FF2B5EF4-FFF2-40B4-BE49-F238E27FC236}">
                <a16:creationId xmlns:a16="http://schemas.microsoft.com/office/drawing/2014/main" id="{3449B6ED-0B0D-479D-BF27-7A874A3F0E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984" y="5730610"/>
            <a:ext cx="175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/>
              <a:t>octahedral</a:t>
            </a:r>
          </a:p>
        </p:txBody>
      </p:sp>
      <p:sp>
        <p:nvSpPr>
          <p:cNvPr id="15" name="Text Box 6">
            <a:extLst>
              <a:ext uri="{FF2B5EF4-FFF2-40B4-BE49-F238E27FC236}">
                <a16:creationId xmlns:a16="http://schemas.microsoft.com/office/drawing/2014/main" id="{CC464753-E6B1-4A0A-B4F3-73200C0970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224" y="1710306"/>
            <a:ext cx="9318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linear</a:t>
            </a:r>
          </a:p>
        </p:txBody>
      </p:sp>
      <p:sp>
        <p:nvSpPr>
          <p:cNvPr id="16" name="Text Box 29">
            <a:extLst>
              <a:ext uri="{FF2B5EF4-FFF2-40B4-BE49-F238E27FC236}">
                <a16:creationId xmlns:a16="http://schemas.microsoft.com/office/drawing/2014/main" id="{43F360F6-72AD-4110-8609-8E170C5717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611" y="2540120"/>
            <a:ext cx="1600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/>
              <a:t>trigonal planar</a:t>
            </a:r>
          </a:p>
        </p:txBody>
      </p:sp>
      <p:sp>
        <p:nvSpPr>
          <p:cNvPr id="17" name="Text Box 35">
            <a:extLst>
              <a:ext uri="{FF2B5EF4-FFF2-40B4-BE49-F238E27FC236}">
                <a16:creationId xmlns:a16="http://schemas.microsoft.com/office/drawing/2014/main" id="{B5F34B14-5905-4EDA-873F-CFEB52653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793" y="3642764"/>
            <a:ext cx="165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/>
              <a:t>tetrahedral</a:t>
            </a:r>
          </a:p>
        </p:txBody>
      </p:sp>
      <p:sp>
        <p:nvSpPr>
          <p:cNvPr id="18" name="Text Box 43">
            <a:extLst>
              <a:ext uri="{FF2B5EF4-FFF2-40B4-BE49-F238E27FC236}">
                <a16:creationId xmlns:a16="http://schemas.microsoft.com/office/drawing/2014/main" id="{2ABD5EA4-9F41-4AEE-A439-B0CD9D015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856" y="4486354"/>
            <a:ext cx="1752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/>
              <a:t>trigonal</a:t>
            </a:r>
          </a:p>
          <a:p>
            <a:pPr algn="ctr"/>
            <a:r>
              <a:rPr lang="en-US" dirty="0"/>
              <a:t>bipyramidal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4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31900" y="929589"/>
            <a:ext cx="6629400" cy="2895600"/>
          </a:xfrm>
        </p:spPr>
        <p:txBody>
          <a:bodyPr lIns="90488" tIns="44450" rIns="90488" bIns="44450"/>
          <a:lstStyle/>
          <a:p>
            <a:pPr marL="290513" indent="-290513" eaLnBrk="1" hangingPunct="1">
              <a:buClr>
                <a:srgbClr val="0000FF"/>
              </a:buClr>
              <a:buSzTx/>
              <a:buFont typeface="Wingdings" pitchFamily="2" charset="2"/>
              <a:buChar char="§"/>
              <a:defRPr/>
            </a:pPr>
            <a:r>
              <a:rPr lang="en-US" altLang="en-US" sz="2800" b="1" dirty="0"/>
              <a:t>Electronic  geometry</a:t>
            </a:r>
          </a:p>
          <a:p>
            <a:pPr marL="682625" lvl="1" indent="-277813" eaLnBrk="1" hangingPunct="1">
              <a:buClr>
                <a:srgbClr val="FF0000"/>
              </a:buClr>
              <a:buSzTx/>
              <a:buFont typeface="Wingdings" pitchFamily="2" charset="2"/>
              <a:buChar char="§"/>
              <a:defRPr/>
            </a:pPr>
            <a:r>
              <a:rPr lang="en-US" altLang="en-US" sz="2400" dirty="0"/>
              <a:t>Distribution of regions of high electron density around the central atom</a:t>
            </a:r>
          </a:p>
          <a:p>
            <a:pPr marL="290513" indent="-290513" eaLnBrk="1" hangingPunct="1">
              <a:buClr>
                <a:srgbClr val="0000FF"/>
              </a:buClr>
              <a:buSzTx/>
              <a:buFont typeface="Wingdings" pitchFamily="2" charset="2"/>
              <a:buChar char="§"/>
              <a:defRPr/>
            </a:pPr>
            <a:r>
              <a:rPr lang="en-US" altLang="en-US" sz="2800" b="1" dirty="0"/>
              <a:t>Molecular geometry</a:t>
            </a:r>
            <a:r>
              <a:rPr lang="en-US" altLang="en-US" sz="2800" dirty="0">
                <a:solidFill>
                  <a:schemeClr val="tx2"/>
                </a:solidFill>
              </a:rPr>
              <a:t> </a:t>
            </a:r>
          </a:p>
          <a:p>
            <a:pPr marL="682625" lvl="1" indent="-277813" eaLnBrk="1" hangingPunct="1">
              <a:buClr>
                <a:srgbClr val="FF0000"/>
              </a:buClr>
              <a:buSzTx/>
              <a:buFont typeface="Wingdings" pitchFamily="2" charset="2"/>
              <a:buChar char="§"/>
              <a:defRPr/>
            </a:pPr>
            <a:r>
              <a:rPr lang="en-US" altLang="en-US" sz="2400" dirty="0"/>
              <a:t>Arrangement of atoms around the central atom</a:t>
            </a:r>
            <a:endParaRPr lang="en-US" altLang="en-US" sz="2400" b="1" dirty="0">
              <a:solidFill>
                <a:srgbClr val="000099"/>
              </a:solidFill>
            </a:endParaRPr>
          </a:p>
        </p:txBody>
      </p:sp>
      <p:sp>
        <p:nvSpPr>
          <p:cNvPr id="24580" name="Rectangle 5"/>
          <p:cNvSpPr>
            <a:spLocks noGrp="1" noChangeArrowheads="1"/>
          </p:cNvSpPr>
          <p:nvPr>
            <p:ph type="title"/>
          </p:nvPr>
        </p:nvSpPr>
        <p:spPr>
          <a:xfrm>
            <a:off x="328738" y="-4356"/>
            <a:ext cx="8436435" cy="990600"/>
          </a:xfrm>
          <a:noFill/>
        </p:spPr>
        <p:txBody>
          <a:bodyPr lIns="90488" tIns="44450" rIns="90488" bIns="44450" anchor="ctr">
            <a:normAutofit/>
          </a:bodyPr>
          <a:lstStyle/>
          <a:p>
            <a:pPr eaLnBrk="1" hangingPunct="1"/>
            <a:r>
              <a:rPr lang="en-US" altLang="en-US" sz="4000" u="sng" dirty="0"/>
              <a:t>Electronic </a:t>
            </a:r>
            <a:r>
              <a:rPr lang="en-US" altLang="en-US" sz="4000" u="sng" dirty="0" err="1"/>
              <a:t>vs</a:t>
            </a:r>
            <a:r>
              <a:rPr lang="en-US" altLang="en-US" sz="4000" u="sng" dirty="0"/>
              <a:t> Molecular Geometry</a:t>
            </a:r>
          </a:p>
        </p:txBody>
      </p:sp>
      <p:pic>
        <p:nvPicPr>
          <p:cNvPr id="5" name="Picture 5" descr="Fig03-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844" y="4511578"/>
            <a:ext cx="6400800" cy="1771650"/>
          </a:xfrm>
          <a:prstGeom prst="rect">
            <a:avLst/>
          </a:prstGeom>
          <a:noFill/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255" y="4469669"/>
            <a:ext cx="381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239954">
            <a:off x="5090159" y="4685204"/>
            <a:ext cx="381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60607">
            <a:off x="5584373" y="4711331"/>
            <a:ext cx="381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2765832" y="3865514"/>
            <a:ext cx="6799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/>
              <a:t>NH</a:t>
            </a:r>
            <a:r>
              <a:rPr lang="en-US" sz="2400" b="1" baseline="-25000"/>
              <a:t>3</a:t>
            </a:r>
            <a:endParaRPr lang="en-US" sz="2400" b="1"/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5166812" y="3847915"/>
            <a:ext cx="6848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/>
              <a:t>H</a:t>
            </a:r>
            <a:r>
              <a:rPr lang="en-US" sz="2400" b="1" baseline="-25000" dirty="0"/>
              <a:t>2</a:t>
            </a:r>
            <a:r>
              <a:rPr lang="en-US" sz="2400" b="1" dirty="0"/>
              <a:t>O</a:t>
            </a: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7682637" y="3844605"/>
            <a:ext cx="6447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/>
              <a:t>CH</a:t>
            </a:r>
            <a:r>
              <a:rPr lang="en-US" sz="2400" b="1" baseline="-25000" dirty="0"/>
              <a:t>4</a:t>
            </a:r>
            <a:endParaRPr lang="en-US" sz="2400" b="1" dirty="0"/>
          </a:p>
        </p:txBody>
      </p:sp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655" y="4737458"/>
            <a:ext cx="13081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287386" y="3833946"/>
            <a:ext cx="152835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Electronic </a:t>
            </a:r>
          </a:p>
          <a:p>
            <a:pPr algn="ctr"/>
            <a:r>
              <a:rPr lang="en-US" sz="1800" dirty="0"/>
              <a:t>Geometry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09083" y="4411653"/>
            <a:ext cx="1271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Tetrahedral</a:t>
            </a:r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-213357" y="6371101"/>
            <a:ext cx="26169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Molecular Geometry =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24697" y="6348549"/>
            <a:ext cx="1214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bent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71657" y="6357258"/>
            <a:ext cx="1454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tetrahedral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72635" y="6348531"/>
            <a:ext cx="2251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Triagonal</a:t>
            </a:r>
            <a:r>
              <a:rPr lang="en-US" dirty="0"/>
              <a:t> </a:t>
            </a:r>
            <a:r>
              <a:rPr lang="en-US" dirty="0" err="1"/>
              <a:t>Pyrimidal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FDC34-1F88-44C6-BEE4-87666EC9A612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4979CC-8432-47F9-95ED-7C00E1D0B00B}" type="slidenum">
              <a:rPr lang="en-US"/>
              <a:pPr>
                <a:defRPr/>
              </a:pPr>
              <a:t>33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FF81D5-955D-4B2E-921E-20CAA759C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6450" y="136525"/>
            <a:ext cx="5400676" cy="641062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1C2F0B5-5DB3-48D9-8D5B-F4F9F0A2A3EA}"/>
              </a:ext>
            </a:extLst>
          </p:cNvPr>
          <p:cNvGrpSpPr/>
          <p:nvPr/>
        </p:nvGrpSpPr>
        <p:grpSpPr>
          <a:xfrm>
            <a:off x="7785966" y="47625"/>
            <a:ext cx="1782618" cy="653623"/>
            <a:chOff x="532679" y="2724727"/>
            <a:chExt cx="1782618" cy="653623"/>
          </a:xfrm>
        </p:grpSpPr>
        <p:sp>
          <p:nvSpPr>
            <p:cNvPr id="7" name="TextBox 6"/>
            <p:cNvSpPr txBox="1"/>
            <p:nvPr/>
          </p:nvSpPr>
          <p:spPr>
            <a:xfrm>
              <a:off x="532679" y="2724727"/>
              <a:ext cx="17826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 = atom</a:t>
              </a:r>
            </a:p>
            <a:p>
              <a:r>
                <a:rPr lang="en-US" dirty="0"/>
                <a:t>   = lone pair</a:t>
              </a:r>
            </a:p>
          </p:txBody>
        </p:sp>
        <p:pic>
          <p:nvPicPr>
            <p:cNvPr id="6" name="Picture 10">
              <a:extLst>
                <a:ext uri="{FF2B5EF4-FFF2-40B4-BE49-F238E27FC236}">
                  <a16:creationId xmlns:a16="http://schemas.microsoft.com/office/drawing/2014/main" id="{99278E67-11E4-41C6-8EBD-42BBB97448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>
              <a:off x="494579" y="3073550"/>
              <a:ext cx="3810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8" name="Text Box 49">
            <a:extLst>
              <a:ext uri="{FF2B5EF4-FFF2-40B4-BE49-F238E27FC236}">
                <a16:creationId xmlns:a16="http://schemas.microsoft.com/office/drawing/2014/main" id="{69C5694C-C535-452A-B0DF-0F7E80A8B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056" y="5182423"/>
            <a:ext cx="175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/>
              <a:t>octahedral</a:t>
            </a:r>
          </a:p>
        </p:txBody>
      </p:sp>
      <p:sp>
        <p:nvSpPr>
          <p:cNvPr id="10" name="Text Box 29">
            <a:extLst>
              <a:ext uri="{FF2B5EF4-FFF2-40B4-BE49-F238E27FC236}">
                <a16:creationId xmlns:a16="http://schemas.microsoft.com/office/drawing/2014/main" id="{6801E8F9-21EA-430B-9837-EFBEB8C9DD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381" y="567898"/>
            <a:ext cx="1600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/>
              <a:t>trigonal planar</a:t>
            </a:r>
          </a:p>
        </p:txBody>
      </p:sp>
      <p:sp>
        <p:nvSpPr>
          <p:cNvPr id="11" name="Text Box 35">
            <a:extLst>
              <a:ext uri="{FF2B5EF4-FFF2-40B4-BE49-F238E27FC236}">
                <a16:creationId xmlns:a16="http://schemas.microsoft.com/office/drawing/2014/main" id="{658D396A-14FE-4C74-B9D0-AF330E596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856" y="1232112"/>
            <a:ext cx="165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/>
              <a:t>tetrahedral</a:t>
            </a:r>
          </a:p>
        </p:txBody>
      </p:sp>
      <p:sp>
        <p:nvSpPr>
          <p:cNvPr id="12" name="Text Box 43">
            <a:extLst>
              <a:ext uri="{FF2B5EF4-FFF2-40B4-BE49-F238E27FC236}">
                <a16:creationId xmlns:a16="http://schemas.microsoft.com/office/drawing/2014/main" id="{D1305B2A-E9FE-4E22-878B-B57D11473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256" y="4150890"/>
            <a:ext cx="1752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/>
              <a:t>trigonal</a:t>
            </a:r>
          </a:p>
          <a:p>
            <a:pPr algn="ctr"/>
            <a:r>
              <a:rPr lang="en-US" dirty="0"/>
              <a:t>bipyramidal</a:t>
            </a:r>
          </a:p>
        </p:txBody>
      </p:sp>
      <p:sp>
        <p:nvSpPr>
          <p:cNvPr id="13" name="Text Box 29">
            <a:extLst>
              <a:ext uri="{FF2B5EF4-FFF2-40B4-BE49-F238E27FC236}">
                <a16:creationId xmlns:a16="http://schemas.microsoft.com/office/drawing/2014/main" id="{7C6080CA-E800-4688-B7E9-93EFDC26C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525" y="123398"/>
            <a:ext cx="21103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Electronic Geometry</a:t>
            </a:r>
          </a:p>
        </p:txBody>
      </p:sp>
      <p:sp>
        <p:nvSpPr>
          <p:cNvPr id="14" name="Text Box 35">
            <a:extLst>
              <a:ext uri="{FF2B5EF4-FFF2-40B4-BE49-F238E27FC236}">
                <a16:creationId xmlns:a16="http://schemas.microsoft.com/office/drawing/2014/main" id="{81A4190C-FB94-4BB9-8259-F9E0C1E39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981" y="1927358"/>
            <a:ext cx="165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/>
              <a:t>tetrahedral</a:t>
            </a:r>
          </a:p>
        </p:txBody>
      </p:sp>
      <p:sp>
        <p:nvSpPr>
          <p:cNvPr id="15" name="Text Box 43">
            <a:extLst>
              <a:ext uri="{FF2B5EF4-FFF2-40B4-BE49-F238E27FC236}">
                <a16:creationId xmlns:a16="http://schemas.microsoft.com/office/drawing/2014/main" id="{707084DE-D2D7-45F0-8475-FEBA2DDBB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416" y="2505176"/>
            <a:ext cx="1752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/>
              <a:t>trigonal</a:t>
            </a:r>
          </a:p>
          <a:p>
            <a:pPr algn="ctr"/>
            <a:r>
              <a:rPr lang="en-US" dirty="0"/>
              <a:t>bipyramidal</a:t>
            </a:r>
          </a:p>
        </p:txBody>
      </p:sp>
      <p:sp>
        <p:nvSpPr>
          <p:cNvPr id="16" name="Text Box 43">
            <a:extLst>
              <a:ext uri="{FF2B5EF4-FFF2-40B4-BE49-F238E27FC236}">
                <a16:creationId xmlns:a16="http://schemas.microsoft.com/office/drawing/2014/main" id="{A8397351-F72B-4E6E-813F-9CE66FF0F9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256" y="3290595"/>
            <a:ext cx="1752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/>
              <a:t>trigonal</a:t>
            </a:r>
          </a:p>
          <a:p>
            <a:pPr algn="ctr"/>
            <a:r>
              <a:rPr lang="en-US" dirty="0"/>
              <a:t>bipyramidal</a:t>
            </a:r>
          </a:p>
        </p:txBody>
      </p:sp>
      <p:sp>
        <p:nvSpPr>
          <p:cNvPr id="18" name="Text Box 49">
            <a:extLst>
              <a:ext uri="{FF2B5EF4-FFF2-40B4-BE49-F238E27FC236}">
                <a16:creationId xmlns:a16="http://schemas.microsoft.com/office/drawing/2014/main" id="{B1DBF1B2-5774-465A-8BB3-8230B2614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941" y="5967842"/>
            <a:ext cx="175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/>
              <a:t>octahedral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6" descr="D:\Ramesh dont del\CHANG-11e\Art File\labeled_jpegs\10_labeled_images\cha02680_10_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2908" y="1632969"/>
            <a:ext cx="5622108" cy="4598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928688" y="0"/>
            <a:ext cx="7648575" cy="990600"/>
          </a:xfrm>
          <a:noFill/>
        </p:spPr>
        <p:txBody>
          <a:bodyPr lIns="90488" tIns="44450" rIns="90488" bIns="44450" anchor="ctr"/>
          <a:lstStyle/>
          <a:p>
            <a:pPr eaLnBrk="1" hangingPunct="1"/>
            <a:r>
              <a:rPr lang="en-US" altLang="en-US" sz="4000" u="sng" dirty="0"/>
              <a:t>Predicting bond angles</a:t>
            </a:r>
            <a:endParaRPr lang="en-US" altLang="en-US" sz="4000" u="sng" baseline="-25000" dirty="0"/>
          </a:p>
        </p:txBody>
      </p:sp>
      <p:sp>
        <p:nvSpPr>
          <p:cNvPr id="2119683" name="Text Box 3"/>
          <p:cNvSpPr txBox="1">
            <a:spLocks noChangeArrowheads="1"/>
          </p:cNvSpPr>
          <p:nvPr/>
        </p:nvSpPr>
        <p:spPr bwMode="auto">
          <a:xfrm>
            <a:off x="902562" y="962299"/>
            <a:ext cx="7391400" cy="4591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marL="571500" lvl="1" indent="-225425" algn="l">
              <a:spcBef>
                <a:spcPct val="30000"/>
              </a:spcBef>
              <a:buClr>
                <a:srgbClr val="FF0000"/>
              </a:buClr>
              <a:buSzTx/>
              <a:buFont typeface="Wingdings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</a:rPr>
              <a:t>A lone pair takes up more space than a bond</a:t>
            </a:r>
            <a:endParaRPr lang="ru-RU" sz="2400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FDC34-1F88-44C6-BEE4-87666EC9A612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746754" y="-6534"/>
            <a:ext cx="7648575" cy="990600"/>
          </a:xfrm>
          <a:noFill/>
        </p:spPr>
        <p:txBody>
          <a:bodyPr lIns="90488" tIns="44450" rIns="90488" bIns="44450" anchor="ctr">
            <a:normAutofit/>
          </a:bodyPr>
          <a:lstStyle/>
          <a:p>
            <a:pPr eaLnBrk="1" hangingPunct="1"/>
            <a:r>
              <a:rPr lang="en-US" altLang="en-US" sz="4000" u="sng" dirty="0"/>
              <a:t>Geometry of SF</a:t>
            </a:r>
            <a:r>
              <a:rPr lang="en-US" altLang="en-US" sz="4000" u="sng" baseline="-25000" dirty="0"/>
              <a:t>4</a:t>
            </a: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989462" y="2443655"/>
            <a:ext cx="6815590" cy="2547089"/>
            <a:chOff x="87" y="1679"/>
            <a:chExt cx="5349" cy="1999"/>
          </a:xfrm>
        </p:grpSpPr>
        <p:pic>
          <p:nvPicPr>
            <p:cNvPr id="15368" name="Picture 4" descr="sf4-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6" y="1679"/>
              <a:ext cx="1551" cy="16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69" name="Picture 5" descr="sf4-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72" y="1983"/>
              <a:ext cx="1872" cy="14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70" name="Text Box 6"/>
            <p:cNvSpPr txBox="1">
              <a:spLocks noChangeArrowheads="1"/>
            </p:cNvSpPr>
            <p:nvPr/>
          </p:nvSpPr>
          <p:spPr bwMode="auto">
            <a:xfrm>
              <a:off x="2400" y="2507"/>
              <a:ext cx="528" cy="328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lIns="90488" tIns="44450" rIns="90488" bIns="44450">
              <a:spAutoFit/>
            </a:bodyPr>
            <a:lstStyle/>
            <a:p>
              <a:pPr marL="342900" indent="-342900">
                <a:buClr>
                  <a:srgbClr val="3333CC"/>
                </a:buClr>
              </a:pPr>
              <a:r>
                <a:rPr lang="en-US" sz="2800">
                  <a:solidFill>
                    <a:srgbClr val="000000"/>
                  </a:solidFill>
                </a:rPr>
                <a:t>or</a:t>
              </a:r>
              <a:endParaRPr lang="ru-RU" sz="2800">
                <a:solidFill>
                  <a:srgbClr val="000000"/>
                </a:solidFill>
              </a:endParaRPr>
            </a:p>
          </p:txBody>
        </p:sp>
        <p:sp>
          <p:nvSpPr>
            <p:cNvPr id="15371" name="Text Box 8"/>
            <p:cNvSpPr txBox="1">
              <a:spLocks noChangeArrowheads="1"/>
            </p:cNvSpPr>
            <p:nvPr/>
          </p:nvSpPr>
          <p:spPr bwMode="auto">
            <a:xfrm>
              <a:off x="902" y="3268"/>
              <a:ext cx="528" cy="328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lIns="90488" tIns="44450" rIns="90488" bIns="44450">
              <a:spAutoFit/>
            </a:bodyPr>
            <a:lstStyle/>
            <a:p>
              <a:pPr marL="342900" indent="-342900">
                <a:buClr>
                  <a:srgbClr val="3333CC"/>
                </a:buClr>
              </a:pPr>
              <a:r>
                <a:rPr lang="en-US" sz="2800" dirty="0">
                  <a:solidFill>
                    <a:srgbClr val="000000"/>
                  </a:solidFill>
                </a:rPr>
                <a:t>F</a:t>
              </a:r>
              <a:endParaRPr lang="ru-RU" sz="2800" dirty="0">
                <a:solidFill>
                  <a:srgbClr val="000000"/>
                </a:solidFill>
              </a:endParaRPr>
            </a:p>
          </p:txBody>
        </p:sp>
        <p:sp>
          <p:nvSpPr>
            <p:cNvPr id="15372" name="Text Box 9"/>
            <p:cNvSpPr txBox="1">
              <a:spLocks noChangeArrowheads="1"/>
            </p:cNvSpPr>
            <p:nvPr/>
          </p:nvSpPr>
          <p:spPr bwMode="auto">
            <a:xfrm>
              <a:off x="87" y="2465"/>
              <a:ext cx="528" cy="328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lIns="90488" tIns="44450" rIns="90488" bIns="44450">
              <a:spAutoFit/>
            </a:bodyPr>
            <a:lstStyle/>
            <a:p>
              <a:pPr marL="342900" indent="-342900">
                <a:buClr>
                  <a:srgbClr val="3333CC"/>
                </a:buClr>
              </a:pPr>
              <a:r>
                <a:rPr lang="en-US" sz="2800" dirty="0">
                  <a:solidFill>
                    <a:srgbClr val="000000"/>
                  </a:solidFill>
                </a:rPr>
                <a:t>F</a:t>
              </a:r>
              <a:endParaRPr lang="ru-RU" sz="2800" dirty="0">
                <a:solidFill>
                  <a:srgbClr val="000000"/>
                </a:solidFill>
              </a:endParaRPr>
            </a:p>
          </p:txBody>
        </p:sp>
        <p:sp>
          <p:nvSpPr>
            <p:cNvPr id="15373" name="Text Box 10"/>
            <p:cNvSpPr txBox="1">
              <a:spLocks noChangeArrowheads="1"/>
            </p:cNvSpPr>
            <p:nvPr/>
          </p:nvSpPr>
          <p:spPr bwMode="auto">
            <a:xfrm>
              <a:off x="3954" y="3350"/>
              <a:ext cx="528" cy="328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lIns="90488" tIns="44450" rIns="90488" bIns="44450">
              <a:spAutoFit/>
            </a:bodyPr>
            <a:lstStyle/>
            <a:p>
              <a:pPr marL="342900" indent="-342900">
                <a:buClr>
                  <a:srgbClr val="3333CC"/>
                </a:buClr>
              </a:pPr>
              <a:r>
                <a:rPr lang="en-US" sz="2800" dirty="0">
                  <a:solidFill>
                    <a:srgbClr val="000000"/>
                  </a:solidFill>
                </a:rPr>
                <a:t>F</a:t>
              </a:r>
              <a:endParaRPr lang="ru-RU" sz="2800" dirty="0">
                <a:solidFill>
                  <a:srgbClr val="000000"/>
                </a:solidFill>
              </a:endParaRPr>
            </a:p>
          </p:txBody>
        </p:sp>
        <p:sp>
          <p:nvSpPr>
            <p:cNvPr id="15374" name="Text Box 11"/>
            <p:cNvSpPr txBox="1">
              <a:spLocks noChangeArrowheads="1"/>
            </p:cNvSpPr>
            <p:nvPr/>
          </p:nvSpPr>
          <p:spPr bwMode="auto">
            <a:xfrm>
              <a:off x="1806" y="2804"/>
              <a:ext cx="528" cy="328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lIns="90488" tIns="44450" rIns="90488" bIns="44450">
              <a:spAutoFit/>
            </a:bodyPr>
            <a:lstStyle/>
            <a:p>
              <a:pPr marL="342900" indent="-342900">
                <a:buClr>
                  <a:srgbClr val="3333CC"/>
                </a:buClr>
              </a:pPr>
              <a:r>
                <a:rPr lang="en-US" sz="2800" dirty="0">
                  <a:solidFill>
                    <a:srgbClr val="000000"/>
                  </a:solidFill>
                </a:rPr>
                <a:t>F</a:t>
              </a:r>
              <a:endParaRPr lang="ru-RU" sz="2800" dirty="0">
                <a:solidFill>
                  <a:srgbClr val="000000"/>
                </a:solidFill>
              </a:endParaRPr>
            </a:p>
          </p:txBody>
        </p:sp>
        <p:sp>
          <p:nvSpPr>
            <p:cNvPr id="15375" name="Text Box 12"/>
            <p:cNvSpPr txBox="1">
              <a:spLocks noChangeArrowheads="1"/>
            </p:cNvSpPr>
            <p:nvPr/>
          </p:nvSpPr>
          <p:spPr bwMode="auto">
            <a:xfrm>
              <a:off x="1849" y="2244"/>
              <a:ext cx="528" cy="328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lIns="90488" tIns="44450" rIns="90488" bIns="44450">
              <a:spAutoFit/>
            </a:bodyPr>
            <a:lstStyle/>
            <a:p>
              <a:pPr marL="342900" indent="-342900">
                <a:buClr>
                  <a:srgbClr val="3333CC"/>
                </a:buClr>
              </a:pPr>
              <a:r>
                <a:rPr lang="en-US" sz="2800" dirty="0">
                  <a:solidFill>
                    <a:srgbClr val="000000"/>
                  </a:solidFill>
                </a:rPr>
                <a:t>F</a:t>
              </a:r>
              <a:endParaRPr lang="ru-RU" sz="2800" dirty="0">
                <a:solidFill>
                  <a:srgbClr val="000000"/>
                </a:solidFill>
              </a:endParaRPr>
            </a:p>
          </p:txBody>
        </p:sp>
        <p:sp>
          <p:nvSpPr>
            <p:cNvPr id="15376" name="Text Box 13"/>
            <p:cNvSpPr txBox="1">
              <a:spLocks noChangeArrowheads="1"/>
            </p:cNvSpPr>
            <p:nvPr/>
          </p:nvSpPr>
          <p:spPr bwMode="auto">
            <a:xfrm>
              <a:off x="4908" y="2292"/>
              <a:ext cx="528" cy="328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lIns="90488" tIns="44450" rIns="90488" bIns="44450">
              <a:spAutoFit/>
            </a:bodyPr>
            <a:lstStyle/>
            <a:p>
              <a:pPr marL="342900" indent="-342900">
                <a:buClr>
                  <a:srgbClr val="3333CC"/>
                </a:buClr>
              </a:pPr>
              <a:r>
                <a:rPr lang="en-US" sz="2800" dirty="0">
                  <a:solidFill>
                    <a:srgbClr val="000000"/>
                  </a:solidFill>
                </a:rPr>
                <a:t>F</a:t>
              </a:r>
              <a:endParaRPr lang="ru-RU" sz="2800" dirty="0">
                <a:solidFill>
                  <a:srgbClr val="000000"/>
                </a:solidFill>
              </a:endParaRPr>
            </a:p>
          </p:txBody>
        </p:sp>
        <p:sp>
          <p:nvSpPr>
            <p:cNvPr id="15377" name="Text Box 14"/>
            <p:cNvSpPr txBox="1">
              <a:spLocks noChangeArrowheads="1"/>
            </p:cNvSpPr>
            <p:nvPr/>
          </p:nvSpPr>
          <p:spPr bwMode="auto">
            <a:xfrm>
              <a:off x="3948" y="1730"/>
              <a:ext cx="528" cy="328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lIns="90488" tIns="44450" rIns="90488" bIns="44450">
              <a:spAutoFit/>
            </a:bodyPr>
            <a:lstStyle/>
            <a:p>
              <a:pPr marL="342900" indent="-342900">
                <a:buClr>
                  <a:srgbClr val="3333CC"/>
                </a:buClr>
              </a:pPr>
              <a:r>
                <a:rPr lang="en-US" sz="2800" dirty="0">
                  <a:solidFill>
                    <a:srgbClr val="000000"/>
                  </a:solidFill>
                </a:rPr>
                <a:t>F</a:t>
              </a:r>
              <a:endParaRPr lang="ru-RU" sz="2800" dirty="0">
                <a:solidFill>
                  <a:srgbClr val="000000"/>
                </a:solidFill>
              </a:endParaRPr>
            </a:p>
          </p:txBody>
        </p:sp>
        <p:sp>
          <p:nvSpPr>
            <p:cNvPr id="15378" name="Text Box 15"/>
            <p:cNvSpPr txBox="1">
              <a:spLocks noChangeArrowheads="1"/>
            </p:cNvSpPr>
            <p:nvPr/>
          </p:nvSpPr>
          <p:spPr bwMode="auto">
            <a:xfrm>
              <a:off x="4857" y="2811"/>
              <a:ext cx="528" cy="328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lIns="90488" tIns="44450" rIns="90488" bIns="44450">
              <a:spAutoFit/>
            </a:bodyPr>
            <a:lstStyle/>
            <a:p>
              <a:pPr marL="342900" indent="-342900">
                <a:buClr>
                  <a:srgbClr val="3333CC"/>
                </a:buClr>
              </a:pPr>
              <a:r>
                <a:rPr lang="en-US" sz="2800" dirty="0">
                  <a:solidFill>
                    <a:srgbClr val="000000"/>
                  </a:solidFill>
                </a:rPr>
                <a:t>F</a:t>
              </a:r>
              <a:endParaRPr lang="ru-RU" sz="28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5365" name="Text Box 19"/>
          <p:cNvSpPr txBox="1">
            <a:spLocks noChangeArrowheads="1"/>
          </p:cNvSpPr>
          <p:nvPr/>
        </p:nvSpPr>
        <p:spPr bwMode="auto">
          <a:xfrm>
            <a:off x="933996" y="6008684"/>
            <a:ext cx="3581400" cy="8191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marL="342900" indent="-342900">
              <a:spcBef>
                <a:spcPct val="0"/>
              </a:spcBef>
              <a:buClr>
                <a:srgbClr val="3333CC"/>
              </a:buClr>
            </a:pPr>
            <a:r>
              <a:rPr lang="en-US" sz="2400" dirty="0">
                <a:solidFill>
                  <a:srgbClr val="000000"/>
                </a:solidFill>
              </a:rPr>
              <a:t>3 bonds at 90°</a:t>
            </a:r>
          </a:p>
          <a:p>
            <a:pPr marL="342900" indent="-342900">
              <a:spcBef>
                <a:spcPct val="0"/>
              </a:spcBef>
              <a:buClr>
                <a:srgbClr val="3333CC"/>
              </a:buClr>
            </a:pPr>
            <a:r>
              <a:rPr lang="en-US" sz="2400" dirty="0">
                <a:solidFill>
                  <a:srgbClr val="000000"/>
                </a:solidFill>
              </a:rPr>
              <a:t>1 bond at 180°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366" name="Text Box 20"/>
          <p:cNvSpPr txBox="1">
            <a:spLocks noChangeArrowheads="1"/>
          </p:cNvSpPr>
          <p:nvPr/>
        </p:nvSpPr>
        <p:spPr bwMode="auto">
          <a:xfrm>
            <a:off x="5536476" y="6034808"/>
            <a:ext cx="2301240" cy="82843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 marL="342900" indent="-342900">
              <a:spcBef>
                <a:spcPct val="0"/>
              </a:spcBef>
              <a:buClr>
                <a:srgbClr val="3333CC"/>
              </a:buClr>
            </a:pPr>
            <a:r>
              <a:rPr lang="en-US" sz="2400" dirty="0">
                <a:solidFill>
                  <a:srgbClr val="000000"/>
                </a:solidFill>
              </a:rPr>
              <a:t>2 bonds at 90°</a:t>
            </a:r>
          </a:p>
          <a:p>
            <a:pPr marL="342900" indent="-342900">
              <a:spcBef>
                <a:spcPct val="0"/>
              </a:spcBef>
              <a:buClr>
                <a:srgbClr val="3333CC"/>
              </a:buClr>
            </a:pPr>
            <a:r>
              <a:rPr lang="en-US" sz="2400" dirty="0">
                <a:solidFill>
                  <a:srgbClr val="000000"/>
                </a:solidFill>
              </a:rPr>
              <a:t>2 bonds at 120°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902562" y="962299"/>
            <a:ext cx="7391400" cy="4591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marL="571500" lvl="1" indent="-225425" algn="l">
              <a:spcBef>
                <a:spcPct val="30000"/>
              </a:spcBef>
              <a:buClr>
                <a:srgbClr val="FF0000"/>
              </a:buClr>
              <a:buSzTx/>
              <a:buFont typeface="Wingdings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</a:rPr>
              <a:t>A lone pair takes up more space than a bond</a:t>
            </a:r>
            <a:endParaRPr lang="ru-RU" sz="2400" dirty="0">
              <a:solidFill>
                <a:srgbClr val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66192" y="1554480"/>
            <a:ext cx="76679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SF</a:t>
            </a:r>
            <a:r>
              <a:rPr lang="en-US" sz="2400" baseline="-25000" dirty="0"/>
              <a:t>4</a:t>
            </a:r>
            <a:r>
              <a:rPr lang="en-US" sz="2400" dirty="0"/>
              <a:t> Electronic geometry: 5 e</a:t>
            </a:r>
            <a:r>
              <a:rPr lang="en-US" sz="2400" baseline="30000" dirty="0"/>
              <a:t>-</a:t>
            </a:r>
            <a:r>
              <a:rPr lang="en-US" sz="2400" dirty="0"/>
              <a:t> balloons = </a:t>
            </a:r>
            <a:r>
              <a:rPr lang="en-US" sz="2400" dirty="0" err="1"/>
              <a:t>triaganol</a:t>
            </a:r>
            <a:r>
              <a:rPr lang="en-US" sz="2400" dirty="0"/>
              <a:t> </a:t>
            </a:r>
            <a:r>
              <a:rPr lang="en-US" sz="2400" dirty="0" err="1"/>
              <a:t>bipyrimidal</a:t>
            </a:r>
            <a:endParaRPr lang="en-US" sz="2400" dirty="0"/>
          </a:p>
          <a:p>
            <a:pPr algn="ctr"/>
            <a:r>
              <a:rPr lang="en-US" sz="2400" dirty="0"/>
              <a:t>Which of these is the correct molecular geometry?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FDC34-1F88-44C6-BEE4-87666EC9A612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960715" y="5132571"/>
            <a:ext cx="3930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900027" y="5137184"/>
            <a:ext cx="3930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B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/>
      <p:bldP spid="1536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5" descr="bbr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1073324"/>
            <a:ext cx="1595722" cy="93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6" descr="becl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1301924"/>
            <a:ext cx="1654824" cy="487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8" descr="pcl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47108" y="2137869"/>
            <a:ext cx="1363013" cy="178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9" descr="sf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35880" y="2114475"/>
            <a:ext cx="1689298" cy="183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3" name="Text Box 10"/>
          <p:cNvSpPr txBox="1">
            <a:spLocks noChangeArrowheads="1"/>
          </p:cNvSpPr>
          <p:nvPr/>
        </p:nvSpPr>
        <p:spPr bwMode="auto">
          <a:xfrm>
            <a:off x="1114697" y="1870159"/>
            <a:ext cx="1905000" cy="51593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marL="342900" indent="-342900">
              <a:buClr>
                <a:srgbClr val="3333CC"/>
              </a:buClr>
            </a:pPr>
            <a:r>
              <a:rPr lang="en-US" dirty="0">
                <a:solidFill>
                  <a:srgbClr val="000000"/>
                </a:solidFill>
              </a:rPr>
              <a:t>Linear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21514" name="Text Box 11"/>
          <p:cNvSpPr txBox="1">
            <a:spLocks noChangeArrowheads="1"/>
          </p:cNvSpPr>
          <p:nvPr/>
        </p:nvSpPr>
        <p:spPr bwMode="auto">
          <a:xfrm>
            <a:off x="4038600" y="1942004"/>
            <a:ext cx="1752600" cy="51593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marL="342900" indent="-342900">
              <a:buClr>
                <a:srgbClr val="3333CC"/>
              </a:buClr>
            </a:pPr>
            <a:r>
              <a:rPr lang="en-US" dirty="0" err="1">
                <a:solidFill>
                  <a:srgbClr val="000000"/>
                </a:solidFill>
              </a:rPr>
              <a:t>Trigonal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21515" name="Text Box 12"/>
          <p:cNvSpPr txBox="1">
            <a:spLocks noChangeArrowheads="1"/>
          </p:cNvSpPr>
          <p:nvPr/>
        </p:nvSpPr>
        <p:spPr bwMode="auto">
          <a:xfrm>
            <a:off x="6398623" y="3274412"/>
            <a:ext cx="2362200" cy="51593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marL="342900" indent="-342900">
              <a:buClr>
                <a:srgbClr val="3333CC"/>
              </a:buClr>
            </a:pPr>
            <a:r>
              <a:rPr lang="en-US" dirty="0">
                <a:solidFill>
                  <a:srgbClr val="000000"/>
                </a:solidFill>
              </a:rPr>
              <a:t>Octahedral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21516" name="Text Box 13"/>
          <p:cNvSpPr txBox="1">
            <a:spLocks noChangeArrowheads="1"/>
          </p:cNvSpPr>
          <p:nvPr/>
        </p:nvSpPr>
        <p:spPr bwMode="auto">
          <a:xfrm>
            <a:off x="679266" y="3389798"/>
            <a:ext cx="3886200" cy="51593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marL="342900" indent="-342900">
              <a:buClr>
                <a:srgbClr val="3333CC"/>
              </a:buClr>
            </a:pPr>
            <a:r>
              <a:rPr lang="en-US" dirty="0" err="1">
                <a:solidFill>
                  <a:srgbClr val="000000"/>
                </a:solidFill>
              </a:rPr>
              <a:t>Trigonal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bipyramidal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21517" name="Text Box 14"/>
          <p:cNvSpPr txBox="1">
            <a:spLocks noChangeArrowheads="1"/>
          </p:cNvSpPr>
          <p:nvPr/>
        </p:nvSpPr>
        <p:spPr bwMode="auto">
          <a:xfrm>
            <a:off x="6548846" y="2325227"/>
            <a:ext cx="2362200" cy="51593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marL="342900" indent="-342900">
              <a:buClr>
                <a:srgbClr val="3333CC"/>
              </a:buClr>
            </a:pPr>
            <a:r>
              <a:rPr lang="en-US">
                <a:solidFill>
                  <a:srgbClr val="000000"/>
                </a:solidFill>
              </a:rPr>
              <a:t>Tetrahedral</a:t>
            </a:r>
            <a:endParaRPr lang="ru-RU">
              <a:solidFill>
                <a:srgbClr val="00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761" y="5109651"/>
            <a:ext cx="1143000" cy="12668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017" y="5171725"/>
            <a:ext cx="1143000" cy="10953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5221775"/>
            <a:ext cx="1143000" cy="11334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239" y="5171725"/>
            <a:ext cx="1143000" cy="1143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22" y="5228875"/>
            <a:ext cx="1143000" cy="108585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81022" y="6379155"/>
            <a:ext cx="1332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Tetrahedron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063360" y="6376476"/>
            <a:ext cx="1325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Hexahedron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920866" y="6376476"/>
            <a:ext cx="1298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Octahedron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676718" y="6376476"/>
            <a:ext cx="1572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Dodecahedron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674982" y="6376476"/>
            <a:ext cx="1339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Icosahedron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906324" y="3513907"/>
            <a:ext cx="131395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Reality</a:t>
            </a:r>
          </a:p>
          <a:p>
            <a:pPr algn="ctr"/>
            <a:r>
              <a:rPr lang="en-US" sz="3200" dirty="0" err="1"/>
              <a:t>vs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3200" dirty="0">
                <a:solidFill>
                  <a:srgbClr val="0000FF"/>
                </a:solidFill>
              </a:rPr>
              <a:t>Plato</a:t>
            </a: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FDC34-1F88-44C6-BEE4-87666EC9A612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21510" name="Picture 7" descr="ch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477000" y="844724"/>
            <a:ext cx="1595722" cy="1493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2"/>
          <p:cNvSpPr txBox="1">
            <a:spLocks noChangeArrowheads="1"/>
          </p:cNvSpPr>
          <p:nvPr/>
        </p:nvSpPr>
        <p:spPr>
          <a:xfrm>
            <a:off x="734833" y="6529"/>
            <a:ext cx="7648575" cy="990600"/>
          </a:xfrm>
          <a:prstGeom prst="rect">
            <a:avLst/>
          </a:prstGeom>
          <a:noFill/>
        </p:spPr>
        <p:txBody>
          <a:bodyPr vert="horz" lIns="90488" tIns="44450" rIns="90488" bIns="4445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Five Basic Molecular Structures</a:t>
            </a:r>
            <a:endParaRPr kumimoji="0" lang="en-US" alt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442"/>
            <a:ext cx="8229600" cy="1143000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434" y="918042"/>
            <a:ext cx="8802908" cy="5540819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dirty="0"/>
              <a:t>Plato was right and wrong.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dirty="0"/>
              <a:t>Atoms combine to create bonds (ionic, covalent).</a:t>
            </a:r>
          </a:p>
          <a:p>
            <a:pPr lvl="1">
              <a:spcBef>
                <a:spcPts val="600"/>
              </a:spcBef>
              <a:spcAft>
                <a:spcPts val="1200"/>
              </a:spcAft>
            </a:pPr>
            <a:r>
              <a:rPr lang="en-US" dirty="0"/>
              <a:t>Ionic (electrostatic)</a:t>
            </a:r>
          </a:p>
          <a:p>
            <a:pPr lvl="1">
              <a:spcBef>
                <a:spcPts val="600"/>
              </a:spcBef>
              <a:spcAft>
                <a:spcPts val="1200"/>
              </a:spcAft>
            </a:pPr>
            <a:r>
              <a:rPr lang="en-US" dirty="0"/>
              <a:t>Covalent (shared electrons)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dirty="0"/>
              <a:t>Lewis dots predict bonding (most of the time).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dirty="0"/>
              <a:t>VSEPR Theory helps predict structure.</a:t>
            </a:r>
          </a:p>
          <a:p>
            <a:pPr lvl="1">
              <a:spcBef>
                <a:spcPts val="600"/>
              </a:spcBef>
              <a:spcAft>
                <a:spcPts val="1200"/>
              </a:spcAft>
            </a:pPr>
            <a:r>
              <a:rPr lang="en-US" dirty="0"/>
              <a:t>Balloon prediction is right.</a:t>
            </a:r>
          </a:p>
          <a:p>
            <a:pPr lvl="1">
              <a:spcBef>
                <a:spcPts val="600"/>
              </a:spcBef>
              <a:spcAft>
                <a:spcPts val="1200"/>
              </a:spcAft>
            </a:pPr>
            <a:r>
              <a:rPr lang="en-US" dirty="0"/>
              <a:t>Electron pairs repel more than bonding electrons.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FDC34-1F88-44C6-BEE4-87666EC9A612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67CEDD-B5E5-4071-8E58-7D69A30CD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FDC34-1F88-44C6-BEE4-87666EC9A612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0823E5-E950-4E28-8AFA-D92A3481D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834" y="136525"/>
            <a:ext cx="7394331" cy="41218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9A8990-0BD3-40E1-BCB9-4E7FEB480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134" y="4404215"/>
            <a:ext cx="3753729" cy="228912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6550FA-C9D6-4BCD-B677-FB3F6F77F2BF}"/>
              </a:ext>
            </a:extLst>
          </p:cNvPr>
          <p:cNvCxnSpPr>
            <a:cxnSpLocks/>
          </p:cNvCxnSpPr>
          <p:nvPr/>
        </p:nvCxnSpPr>
        <p:spPr>
          <a:xfrm>
            <a:off x="2939878" y="5828949"/>
            <a:ext cx="3095162" cy="14513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4FC1EAF-B08C-4920-957D-5F755915440C}"/>
              </a:ext>
            </a:extLst>
          </p:cNvPr>
          <p:cNvCxnSpPr>
            <a:cxnSpLocks/>
          </p:cNvCxnSpPr>
          <p:nvPr/>
        </p:nvCxnSpPr>
        <p:spPr>
          <a:xfrm>
            <a:off x="2993937" y="6128620"/>
            <a:ext cx="3454926" cy="13882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5234" name="Picture 2" descr="Image result for check mark transparent">
            <a:extLst>
              <a:ext uri="{FF2B5EF4-FFF2-40B4-BE49-F238E27FC236}">
                <a16:creationId xmlns:a16="http://schemas.microsoft.com/office/drawing/2014/main" id="{E81CA0E1-F679-45F1-8C4C-6C6482E1B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931" y="4757316"/>
            <a:ext cx="338137" cy="35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check mark transparent">
            <a:extLst>
              <a:ext uri="{FF2B5EF4-FFF2-40B4-BE49-F238E27FC236}">
                <a16:creationId xmlns:a16="http://schemas.microsoft.com/office/drawing/2014/main" id="{9C3B5F35-337E-4903-9992-7FCEA5A86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500" y="5050683"/>
            <a:ext cx="338137" cy="35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E2A7AF2-34DB-4656-8668-CEC369192285}"/>
              </a:ext>
            </a:extLst>
          </p:cNvPr>
          <p:cNvSpPr/>
          <p:nvPr/>
        </p:nvSpPr>
        <p:spPr>
          <a:xfrm>
            <a:off x="5163694" y="6321998"/>
            <a:ext cx="751332" cy="335840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2" descr="Image result for check mark transparent">
            <a:extLst>
              <a:ext uri="{FF2B5EF4-FFF2-40B4-BE49-F238E27FC236}">
                <a16:creationId xmlns:a16="http://schemas.microsoft.com/office/drawing/2014/main" id="{9DE8DF61-8C0A-446B-BB85-CE69C50D2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482" y="5417271"/>
            <a:ext cx="338137" cy="35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age result for check mark transparent">
            <a:extLst>
              <a:ext uri="{FF2B5EF4-FFF2-40B4-BE49-F238E27FC236}">
                <a16:creationId xmlns:a16="http://schemas.microsoft.com/office/drawing/2014/main" id="{7D51517C-6A70-4C09-972E-CDDB0A894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593" y="6342580"/>
            <a:ext cx="338137" cy="35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BE77990-0F15-4B60-89E3-325C79B25FFC}"/>
              </a:ext>
            </a:extLst>
          </p:cNvPr>
          <p:cNvCxnSpPr>
            <a:cxnSpLocks/>
          </p:cNvCxnSpPr>
          <p:nvPr/>
        </p:nvCxnSpPr>
        <p:spPr>
          <a:xfrm flipV="1">
            <a:off x="5915026" y="5703224"/>
            <a:ext cx="638174" cy="65151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EBCE5B6-D51C-4978-ADA4-6645411E3E98}"/>
              </a:ext>
            </a:extLst>
          </p:cNvPr>
          <p:cNvSpPr txBox="1"/>
          <p:nvPr/>
        </p:nvSpPr>
        <p:spPr>
          <a:xfrm>
            <a:off x="6464295" y="5115601"/>
            <a:ext cx="23939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A major reason why structure matters!</a:t>
            </a:r>
          </a:p>
        </p:txBody>
      </p:sp>
    </p:spTree>
    <p:extLst>
      <p:ext uri="{BB962C8B-B14F-4D97-AF65-F5344CB8AC3E}">
        <p14:creationId xmlns:p14="http://schemas.microsoft.com/office/powerpoint/2010/main" val="69228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86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0" y="986239"/>
            <a:ext cx="7315200" cy="1431674"/>
          </a:xfrm>
        </p:spPr>
        <p:txBody>
          <a:bodyPr wrap="square" lIns="90488" tIns="44450" rIns="90488" bIns="44450">
            <a:spAutoFit/>
          </a:bodyPr>
          <a:lstStyle/>
          <a:p>
            <a:pPr marL="290513" indent="-290513" eaLnBrk="1" hangingPunct="1">
              <a:spcBef>
                <a:spcPts val="1200"/>
              </a:spcBef>
              <a:buClr>
                <a:srgbClr val="0000FF"/>
              </a:buClr>
              <a:buSzTx/>
              <a:buFont typeface="Wingdings" pitchFamily="2" charset="2"/>
              <a:buChar char="§"/>
              <a:defRPr/>
            </a:pPr>
            <a:r>
              <a:rPr lang="en-US" altLang="en-US" sz="2800" b="1" dirty="0"/>
              <a:t>Dipole moment (</a:t>
            </a:r>
            <a:r>
              <a:rPr lang="en-US" altLang="en-US" b="1" dirty="0">
                <a:sym typeface="Symbol"/>
              </a:rPr>
              <a:t></a:t>
            </a:r>
            <a:r>
              <a:rPr lang="en-US" altLang="en-US" sz="2800" b="1" dirty="0"/>
              <a:t>)</a:t>
            </a:r>
          </a:p>
          <a:p>
            <a:pPr marL="682625" lvl="1" indent="-277813" eaLnBrk="1" hangingPunct="1">
              <a:buClr>
                <a:srgbClr val="FF0000"/>
              </a:buClr>
              <a:buSzTx/>
              <a:buFont typeface="Wingdings" pitchFamily="2" charset="2"/>
              <a:buChar char="§"/>
              <a:defRPr/>
            </a:pPr>
            <a:r>
              <a:rPr lang="en-US" altLang="en-US" sz="2400" dirty="0"/>
              <a:t>The product of the charge </a:t>
            </a:r>
            <a:r>
              <a:rPr lang="en-US" altLang="en-US" sz="2400" b="1" i="1" dirty="0">
                <a:latin typeface="Times" pitchFamily="18" charset="0"/>
              </a:rPr>
              <a:t>Q</a:t>
            </a:r>
            <a:r>
              <a:rPr lang="en-US" altLang="en-US" sz="2400" dirty="0"/>
              <a:t> and the distance </a:t>
            </a:r>
            <a:r>
              <a:rPr lang="en-US" altLang="en-US" sz="2600" b="1" i="1" dirty="0">
                <a:latin typeface="Times" pitchFamily="18" charset="0"/>
              </a:rPr>
              <a:t>r</a:t>
            </a:r>
            <a:r>
              <a:rPr lang="en-US" altLang="en-US" sz="2400" dirty="0"/>
              <a:t> between the charges </a:t>
            </a:r>
            <a:r>
              <a:rPr lang="en-US" altLang="en-US" sz="2400" b="1" i="1" dirty="0">
                <a:latin typeface="Times" pitchFamily="18" charset="0"/>
              </a:rPr>
              <a:t>Q+</a:t>
            </a:r>
            <a:r>
              <a:rPr lang="en-US" altLang="en-US" sz="2400" dirty="0"/>
              <a:t> and </a:t>
            </a:r>
            <a:r>
              <a:rPr lang="en-US" altLang="en-US" sz="2400" b="1" i="1" dirty="0">
                <a:latin typeface="Times" pitchFamily="18" charset="0"/>
              </a:rPr>
              <a:t>Q–</a:t>
            </a:r>
            <a:endParaRPr lang="en-US" altLang="en-US" sz="2400" dirty="0"/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title"/>
          </p:nvPr>
        </p:nvSpPr>
        <p:spPr>
          <a:xfrm>
            <a:off x="741603" y="6529"/>
            <a:ext cx="7648575" cy="914400"/>
          </a:xfrm>
          <a:noFill/>
        </p:spPr>
        <p:txBody>
          <a:bodyPr lIns="90488" tIns="44450" rIns="90488" bIns="44450" anchor="ctr"/>
          <a:lstStyle/>
          <a:p>
            <a:pPr eaLnBrk="1" hangingPunct="1"/>
            <a:r>
              <a:rPr lang="en-US" altLang="en-US" sz="4200" u="sng" dirty="0"/>
              <a:t>Dipole Moment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17914" y="2621524"/>
            <a:ext cx="1752600" cy="55399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b="1" i="1" dirty="0"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  <a:sym typeface="Symbol"/>
              </a:rPr>
              <a:t> = 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  <a:sym typeface="Symbol"/>
              </a:rPr>
              <a:t>Q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  <a:sym typeface="Symbol"/>
              </a:rPr>
              <a:t>  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  <a:sym typeface="Symbol"/>
              </a:rPr>
              <a:t>r</a:t>
            </a:r>
            <a:endParaRPr lang="en-US" sz="3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03914" y="2522494"/>
            <a:ext cx="4343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atin typeface="+mj-lt"/>
                <a:cs typeface="Times New Roman" pitchFamily="18" charset="0"/>
                <a:sym typeface="Symbol"/>
              </a:rPr>
              <a:t>Measured in </a:t>
            </a:r>
            <a:r>
              <a:rPr lang="en-US" sz="2000" dirty="0" err="1">
                <a:latin typeface="+mj-lt"/>
                <a:cs typeface="Times New Roman" pitchFamily="18" charset="0"/>
                <a:sym typeface="Symbol"/>
              </a:rPr>
              <a:t>debyes</a:t>
            </a:r>
            <a:r>
              <a:rPr lang="en-US" sz="2000" dirty="0">
                <a:latin typeface="+mj-lt"/>
                <a:cs typeface="Times New Roman" pitchFamily="18" charset="0"/>
                <a:sym typeface="Symbol"/>
              </a:rPr>
              <a:t> (D)</a:t>
            </a:r>
          </a:p>
          <a:p>
            <a:pPr algn="l">
              <a:spcBef>
                <a:spcPts val="600"/>
              </a:spcBef>
            </a:pPr>
            <a:r>
              <a:rPr lang="en-US" sz="2000" dirty="0">
                <a:latin typeface="+mj-lt"/>
                <a:cs typeface="Times New Roman" pitchFamily="18" charset="0"/>
                <a:sym typeface="Symbol"/>
              </a:rPr>
              <a:t>1 D = 3.33610</a:t>
            </a:r>
            <a:r>
              <a:rPr lang="en-US" sz="2000" baseline="30000" dirty="0">
                <a:latin typeface="+mj-lt"/>
                <a:cs typeface="Times New Roman" pitchFamily="18" charset="0"/>
                <a:sym typeface="Symbol"/>
              </a:rPr>
              <a:t>–30</a:t>
            </a:r>
            <a:r>
              <a:rPr lang="en-US" sz="2000" dirty="0">
                <a:latin typeface="+mj-lt"/>
                <a:cs typeface="Times New Roman" pitchFamily="18" charset="0"/>
                <a:sym typeface="Symbol"/>
              </a:rPr>
              <a:t> C m</a:t>
            </a:r>
            <a:endParaRPr lang="en-US" sz="2000" dirty="0">
              <a:latin typeface="+mj-lt"/>
              <a:cs typeface="Times New Roman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731520" y="3518583"/>
            <a:ext cx="7315200" cy="1702517"/>
          </a:xfrm>
          <a:prstGeom prst="rect">
            <a:avLst/>
          </a:prstGeom>
        </p:spPr>
        <p:txBody>
          <a:bodyPr vert="horz" wrap="square" lIns="90488" tIns="44450" rIns="90488" bIns="44450" rtlCol="0">
            <a:spAutoFit/>
          </a:bodyPr>
          <a:lstStyle/>
          <a:p>
            <a:pPr marL="290513" marR="0" lvl="0" indent="-290513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FF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Polar Covalent Bonds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2625" marR="0" lvl="1" indent="-2778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Bonds between elements with different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electronegativity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have an asymmetric electron density distribution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1506" name="Picture 2" descr="http://textflow.mheducation.com/figures/0077386620/cha02680_eq102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3075" y="5445442"/>
            <a:ext cx="1477750" cy="863918"/>
          </a:xfrm>
          <a:prstGeom prst="rect">
            <a:avLst/>
          </a:prstGeom>
          <a:noFill/>
        </p:spPr>
      </p:pic>
      <p:pic>
        <p:nvPicPr>
          <p:cNvPr id="21508" name="Picture 4" descr="http://textflow.mheducation.com/figures/0077386620/cha02680_eq102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61915" y="5372417"/>
            <a:ext cx="1068527" cy="909387"/>
          </a:xfrm>
          <a:prstGeom prst="rect">
            <a:avLst/>
          </a:prstGeom>
          <a:noFill/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FDC34-1F88-44C6-BEE4-87666EC9A612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0" y="6581001"/>
            <a:ext cx="2939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https://en.wikipedia.org/wiki/Platonic_solid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761" y="1527632"/>
            <a:ext cx="1143000" cy="12668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017" y="1589706"/>
            <a:ext cx="1143000" cy="10953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1639756"/>
            <a:ext cx="1143000" cy="11334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239" y="1589706"/>
            <a:ext cx="1143000" cy="1143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22" y="1646856"/>
            <a:ext cx="1143000" cy="108585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81022" y="2797136"/>
            <a:ext cx="1332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Tetrahedron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63360" y="2794457"/>
            <a:ext cx="1325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Hexahedron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20866" y="2794457"/>
            <a:ext cx="1298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Octahedron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676718" y="2794457"/>
            <a:ext cx="1572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Dodecahedron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674982" y="2794457"/>
            <a:ext cx="1339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Icosahedron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1022" y="3736673"/>
            <a:ext cx="858799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/>
              <a:t>Euclidean Geometry:</a:t>
            </a:r>
          </a:p>
          <a:p>
            <a:pPr algn="just"/>
            <a:r>
              <a:rPr lang="en-US" sz="2600" dirty="0"/>
              <a:t>A </a:t>
            </a:r>
            <a:r>
              <a:rPr lang="en-US" sz="2600" b="1" dirty="0"/>
              <a:t>Platonic solid </a:t>
            </a:r>
            <a:r>
              <a:rPr lang="en-US" sz="2600" dirty="0"/>
              <a:t>is a </a:t>
            </a:r>
            <a:r>
              <a:rPr lang="en-US" sz="2600" i="1" dirty="0"/>
              <a:t>regular</a:t>
            </a:r>
            <a:r>
              <a:rPr lang="en-US" sz="2600" dirty="0"/>
              <a:t>, </a:t>
            </a:r>
            <a:r>
              <a:rPr lang="en-US" sz="2600" i="1" dirty="0"/>
              <a:t>convex polyhedron</a:t>
            </a:r>
            <a:r>
              <a:rPr lang="en-US" sz="2600" dirty="0"/>
              <a:t> with </a:t>
            </a:r>
            <a:r>
              <a:rPr lang="en-US" sz="2600" i="1" dirty="0"/>
              <a:t>congruent faces of regular polygons and the same number of faces meeting at each vertex</a:t>
            </a:r>
            <a:r>
              <a:rPr lang="en-US" sz="2600" dirty="0"/>
              <a:t>. </a:t>
            </a:r>
            <a:r>
              <a:rPr lang="en-US" sz="2600" dirty="0">
                <a:solidFill>
                  <a:srgbClr val="FF0000"/>
                </a:solidFill>
              </a:rPr>
              <a:t>Five solids </a:t>
            </a:r>
            <a:r>
              <a:rPr lang="en-US" sz="2600" dirty="0"/>
              <a:t>meet those criteria, and each is named after its number of faces.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457200" y="417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“Elemental” Geometries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FDC34-1F88-44C6-BEE4-87666EC9A61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9053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0" descr="0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35179" y="1665732"/>
            <a:ext cx="4215706" cy="2817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77DB96-A51F-4055-8A81-565920C02C56}" type="slidenum">
              <a:rPr lang="en-US"/>
              <a:pPr>
                <a:defRPr/>
              </a:pPr>
              <a:t>40</a:t>
            </a:fld>
            <a:endParaRPr lang="en-US"/>
          </a:p>
        </p:txBody>
      </p:sp>
      <p:sp>
        <p:nvSpPr>
          <p:cNvPr id="33796" name="Text Box 5"/>
          <p:cNvSpPr txBox="1">
            <a:spLocks noChangeArrowheads="1"/>
          </p:cNvSpPr>
          <p:nvPr/>
        </p:nvSpPr>
        <p:spPr bwMode="auto">
          <a:xfrm>
            <a:off x="320040" y="124460"/>
            <a:ext cx="8458200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u="sng" dirty="0"/>
              <a:t>Dipole Moments and Polar Molecules</a:t>
            </a:r>
          </a:p>
        </p:txBody>
      </p:sp>
      <p:sp>
        <p:nvSpPr>
          <p:cNvPr id="33797" name="Text Box 15"/>
          <p:cNvSpPr txBox="1">
            <a:spLocks noChangeArrowheads="1"/>
          </p:cNvSpPr>
          <p:nvPr/>
        </p:nvSpPr>
        <p:spPr bwMode="auto">
          <a:xfrm>
            <a:off x="5404564" y="300819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/>
              <a:t>H</a:t>
            </a:r>
          </a:p>
        </p:txBody>
      </p:sp>
      <p:sp>
        <p:nvSpPr>
          <p:cNvPr id="33798" name="Text Box 16"/>
          <p:cNvSpPr txBox="1">
            <a:spLocks noChangeArrowheads="1"/>
          </p:cNvSpPr>
          <p:nvPr/>
        </p:nvSpPr>
        <p:spPr bwMode="auto">
          <a:xfrm>
            <a:off x="7237052" y="2940596"/>
            <a:ext cx="369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/>
              <a:t>F</a:t>
            </a:r>
          </a:p>
        </p:txBody>
      </p:sp>
      <p:sp>
        <p:nvSpPr>
          <p:cNvPr id="33799" name="Text Box 17"/>
          <p:cNvSpPr txBox="1">
            <a:spLocks noChangeArrowheads="1"/>
          </p:cNvSpPr>
          <p:nvPr/>
        </p:nvSpPr>
        <p:spPr bwMode="auto">
          <a:xfrm>
            <a:off x="6748859" y="2111461"/>
            <a:ext cx="15232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dirty="0"/>
              <a:t>electron rich</a:t>
            </a:r>
          </a:p>
          <a:p>
            <a:pPr algn="ctr"/>
            <a:r>
              <a:rPr lang="en-US" sz="2000" b="1" dirty="0"/>
              <a:t>region</a:t>
            </a:r>
          </a:p>
        </p:txBody>
      </p:sp>
      <p:sp>
        <p:nvSpPr>
          <p:cNvPr id="33800" name="Text Box 18"/>
          <p:cNvSpPr txBox="1">
            <a:spLocks noChangeArrowheads="1"/>
          </p:cNvSpPr>
          <p:nvPr/>
        </p:nvSpPr>
        <p:spPr bwMode="auto">
          <a:xfrm>
            <a:off x="4785916" y="2204868"/>
            <a:ext cx="16290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dirty="0"/>
              <a:t>electron poor</a:t>
            </a:r>
          </a:p>
          <a:p>
            <a:pPr algn="ctr"/>
            <a:r>
              <a:rPr lang="en-US" sz="2000" b="1" dirty="0"/>
              <a:t>region</a:t>
            </a: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5457107" y="3519572"/>
            <a:ext cx="2249488" cy="749300"/>
            <a:chOff x="2044" y="2064"/>
            <a:chExt cx="1417" cy="472"/>
          </a:xfrm>
        </p:grpSpPr>
        <p:grpSp>
          <p:nvGrpSpPr>
            <p:cNvPr id="3" name="Group 25"/>
            <p:cNvGrpSpPr>
              <a:grpSpLocks/>
            </p:cNvGrpSpPr>
            <p:nvPr/>
          </p:nvGrpSpPr>
          <p:grpSpPr bwMode="auto">
            <a:xfrm>
              <a:off x="2044" y="2160"/>
              <a:ext cx="1417" cy="376"/>
              <a:chOff x="2044" y="2160"/>
              <a:chExt cx="1417" cy="376"/>
            </a:xfrm>
          </p:grpSpPr>
          <p:sp>
            <p:nvSpPr>
              <p:cNvPr id="33808" name="Text Box 6"/>
              <p:cNvSpPr txBox="1">
                <a:spLocks noChangeArrowheads="1"/>
              </p:cNvSpPr>
              <p:nvPr/>
            </p:nvSpPr>
            <p:spPr bwMode="auto">
              <a:xfrm>
                <a:off x="2044" y="2248"/>
                <a:ext cx="316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latin typeface="Symbol" pitchFamily="18" charset="2"/>
                  </a:rPr>
                  <a:t>d+</a:t>
                </a:r>
              </a:p>
            </p:txBody>
          </p:sp>
          <p:sp>
            <p:nvSpPr>
              <p:cNvPr id="33809" name="Text Box 7"/>
              <p:cNvSpPr txBox="1">
                <a:spLocks noChangeArrowheads="1"/>
              </p:cNvSpPr>
              <p:nvPr/>
            </p:nvSpPr>
            <p:spPr bwMode="auto">
              <a:xfrm>
                <a:off x="3145" y="2231"/>
                <a:ext cx="316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latin typeface="Symbol" pitchFamily="18" charset="2"/>
                  </a:rPr>
                  <a:t>d-</a:t>
                </a:r>
              </a:p>
            </p:txBody>
          </p:sp>
          <p:sp>
            <p:nvSpPr>
              <p:cNvPr id="33810" name="Line 9"/>
              <p:cNvSpPr>
                <a:spLocks noChangeShapeType="1"/>
              </p:cNvSpPr>
              <p:nvPr/>
            </p:nvSpPr>
            <p:spPr bwMode="auto">
              <a:xfrm>
                <a:off x="2064" y="2160"/>
                <a:ext cx="124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3807" name="Line 19"/>
            <p:cNvSpPr>
              <a:spLocks noChangeShapeType="1"/>
            </p:cNvSpPr>
            <p:nvPr/>
          </p:nvSpPr>
          <p:spPr bwMode="auto">
            <a:xfrm>
              <a:off x="2160" y="2064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79874" name="Picture 2" descr="http://nobel.scas.bcit.ca/chem0010/unit4/images/h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536" y="1828793"/>
            <a:ext cx="3551186" cy="2582681"/>
          </a:xfrm>
          <a:prstGeom prst="rect">
            <a:avLst/>
          </a:prstGeom>
          <a:noFill/>
        </p:spPr>
      </p:pic>
      <p:sp>
        <p:nvSpPr>
          <p:cNvPr id="21" name="Text Box 18"/>
          <p:cNvSpPr txBox="1">
            <a:spLocks noChangeArrowheads="1"/>
          </p:cNvSpPr>
          <p:nvPr/>
        </p:nvSpPr>
        <p:spPr bwMode="auto">
          <a:xfrm>
            <a:off x="238762" y="1708341"/>
            <a:ext cx="40472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dirty="0"/>
              <a:t>Even distribution of electron density</a:t>
            </a:r>
          </a:p>
        </p:txBody>
      </p:sp>
      <p:sp>
        <p:nvSpPr>
          <p:cNvPr id="22" name="Text Box 18"/>
          <p:cNvSpPr txBox="1">
            <a:spLocks noChangeArrowheads="1"/>
          </p:cNvSpPr>
          <p:nvPr/>
        </p:nvSpPr>
        <p:spPr bwMode="auto">
          <a:xfrm>
            <a:off x="1084666" y="4603941"/>
            <a:ext cx="226696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dirty="0"/>
              <a:t>non-polar molecule</a:t>
            </a:r>
          </a:p>
        </p:txBody>
      </p:sp>
      <p:sp>
        <p:nvSpPr>
          <p:cNvPr id="23" name="Text Box 18"/>
          <p:cNvSpPr txBox="1">
            <a:spLocks noChangeArrowheads="1"/>
          </p:cNvSpPr>
          <p:nvPr/>
        </p:nvSpPr>
        <p:spPr bwMode="auto">
          <a:xfrm>
            <a:off x="5671661" y="4611523"/>
            <a:ext cx="177484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dirty="0"/>
              <a:t>polar molecule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9" grpId="0"/>
      <p:bldP spid="33800" grpId="0"/>
      <p:bldP spid="2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5345" y="2713674"/>
            <a:ext cx="398145" cy="278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02319" y="2662239"/>
            <a:ext cx="429716" cy="332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DEE4C6B-D0FC-4362-9140-5CD0E9DFCF16}" type="slidenum">
              <a:rPr lang="en-US" altLang="en-US">
                <a:solidFill>
                  <a:srgbClr val="000000"/>
                </a:solidFill>
              </a:rPr>
              <a:pPr/>
              <a:t>41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title"/>
          </p:nvPr>
        </p:nvSpPr>
        <p:spPr>
          <a:xfrm>
            <a:off x="741603" y="84907"/>
            <a:ext cx="7648575" cy="914400"/>
          </a:xfrm>
          <a:noFill/>
        </p:spPr>
        <p:txBody>
          <a:bodyPr lIns="90488" tIns="44450" rIns="90488" bIns="44450" anchor="ctr">
            <a:normAutofit/>
          </a:bodyPr>
          <a:lstStyle/>
          <a:p>
            <a:pPr eaLnBrk="1" hangingPunct="1"/>
            <a:r>
              <a:rPr lang="en-US" altLang="en-US" sz="4000" u="sng" dirty="0"/>
              <a:t>Examples of Dipole Moments</a:t>
            </a:r>
          </a:p>
        </p:txBody>
      </p:sp>
      <p:pic>
        <p:nvPicPr>
          <p:cNvPr id="6" name="Picture 1" descr="cha02680_t10_0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0138" y="3240600"/>
            <a:ext cx="6968490" cy="3203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817914" y="1044184"/>
            <a:ext cx="1752600" cy="55399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b="1" i="1" dirty="0"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  <a:sym typeface="Symbol"/>
              </a:rPr>
              <a:t> = 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  <a:sym typeface="Symbol"/>
              </a:rPr>
              <a:t>Q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  <a:sym typeface="Symbol"/>
              </a:rPr>
              <a:t>  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  <a:sym typeface="Symbol"/>
              </a:rPr>
              <a:t>r</a:t>
            </a:r>
            <a:endParaRPr lang="en-US" sz="3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03914" y="945154"/>
            <a:ext cx="4343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atin typeface="+mj-lt"/>
                <a:cs typeface="Times New Roman" pitchFamily="18" charset="0"/>
                <a:sym typeface="Symbol"/>
              </a:rPr>
              <a:t>Measured in </a:t>
            </a:r>
            <a:r>
              <a:rPr lang="en-US" sz="2000" dirty="0" err="1">
                <a:latin typeface="+mj-lt"/>
                <a:cs typeface="Times New Roman" pitchFamily="18" charset="0"/>
                <a:sym typeface="Symbol"/>
              </a:rPr>
              <a:t>debyes</a:t>
            </a:r>
            <a:r>
              <a:rPr lang="en-US" sz="2000" dirty="0">
                <a:latin typeface="+mj-lt"/>
                <a:cs typeface="Times New Roman" pitchFamily="18" charset="0"/>
                <a:sym typeface="Symbol"/>
              </a:rPr>
              <a:t> (D)</a:t>
            </a:r>
          </a:p>
          <a:p>
            <a:pPr algn="l">
              <a:spcBef>
                <a:spcPts val="600"/>
              </a:spcBef>
            </a:pPr>
            <a:r>
              <a:rPr lang="en-US" sz="2000" dirty="0">
                <a:latin typeface="+mj-lt"/>
                <a:cs typeface="Times New Roman" pitchFamily="18" charset="0"/>
                <a:sym typeface="Symbol"/>
              </a:rPr>
              <a:t>1 D = 3.33610</a:t>
            </a:r>
            <a:r>
              <a:rPr lang="en-US" sz="2000" baseline="30000" dirty="0">
                <a:latin typeface="+mj-lt"/>
                <a:cs typeface="Times New Roman" pitchFamily="18" charset="0"/>
                <a:sym typeface="Symbol"/>
              </a:rPr>
              <a:t>–30</a:t>
            </a:r>
            <a:r>
              <a:rPr lang="en-US" sz="2000" dirty="0">
                <a:latin typeface="+mj-lt"/>
                <a:cs typeface="Times New Roman" pitchFamily="18" charset="0"/>
                <a:sym typeface="Symbol"/>
              </a:rPr>
              <a:t> C m</a:t>
            </a:r>
            <a:endParaRPr lang="en-US" sz="2000" dirty="0">
              <a:latin typeface="+mj-lt"/>
              <a:cs typeface="Times New Roman" pitchFamily="18" charset="0"/>
            </a:endParaRPr>
          </a:p>
        </p:txBody>
      </p:sp>
      <p:graphicFrame>
        <p:nvGraphicFramePr>
          <p:cNvPr id="18433" name="Object 1"/>
          <p:cNvGraphicFramePr>
            <a:graphicFrameLocks noChangeAspect="1"/>
          </p:cNvGraphicFramePr>
          <p:nvPr/>
        </p:nvGraphicFramePr>
        <p:xfrm>
          <a:off x="3647440" y="2432685"/>
          <a:ext cx="1187452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7" name="CS ChemDraw Drawing" r:id="rId6" imgW="432483" imgH="133920" progId="ChemDraw.Document.6.0">
                  <p:embed/>
                </p:oleObj>
              </mc:Choice>
              <mc:Fallback>
                <p:oleObj name="CS ChemDraw Drawing" r:id="rId6" imgW="432483" imgH="133920" progId="ChemDraw.Document.6.0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7440" y="2432685"/>
                        <a:ext cx="1187452" cy="36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Left Brace 7"/>
          <p:cNvSpPr/>
          <p:nvPr/>
        </p:nvSpPr>
        <p:spPr>
          <a:xfrm rot="5400000">
            <a:off x="4060030" y="1840706"/>
            <a:ext cx="287657" cy="873442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071938" y="1758315"/>
            <a:ext cx="362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</a:t>
            </a: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86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0" y="1211580"/>
            <a:ext cx="7924800" cy="4527906"/>
          </a:xfrm>
        </p:spPr>
        <p:txBody>
          <a:bodyPr lIns="90488" tIns="44450" rIns="90488" bIns="44450">
            <a:spAutoFit/>
          </a:bodyPr>
          <a:lstStyle/>
          <a:p>
            <a:pPr marL="290513" indent="-290513" eaLnBrk="1" hangingPunct="1">
              <a:buClr>
                <a:srgbClr val="0000FF"/>
              </a:buClr>
              <a:buSzTx/>
              <a:buFont typeface="Wingdings" pitchFamily="2" charset="2"/>
              <a:buChar char="§"/>
              <a:defRPr/>
            </a:pPr>
            <a:r>
              <a:rPr lang="en-US" alt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Nonpolar</a:t>
            </a:r>
            <a:r>
              <a:rPr lang="en-US" altLang="en-US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Molecule</a:t>
            </a:r>
          </a:p>
          <a:p>
            <a:pPr marL="682625" lvl="1" indent="-277813" eaLnBrk="1" hangingPunct="1">
              <a:buClr>
                <a:srgbClr val="FF0000"/>
              </a:buClr>
              <a:buSzTx/>
              <a:buFont typeface="Wingdings" pitchFamily="2" charset="2"/>
              <a:buChar char="§"/>
              <a:defRPr/>
            </a:pPr>
            <a:r>
              <a:rPr lang="en-US" altLang="en-US" sz="2400" dirty="0"/>
              <a:t>Dipole moments for all bonds cancel out</a:t>
            </a:r>
          </a:p>
          <a:p>
            <a:pPr marL="290513" indent="-290513" eaLnBrk="1" hangingPunct="1">
              <a:spcBef>
                <a:spcPct val="50000"/>
              </a:spcBef>
              <a:buClr>
                <a:srgbClr val="0000FF"/>
              </a:buClr>
              <a:buSzTx/>
              <a:buFont typeface="Wingdings" pitchFamily="2" charset="2"/>
              <a:buChar char="§"/>
              <a:defRPr/>
            </a:pPr>
            <a:r>
              <a:rPr lang="en-US" altLang="en-US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Polar Molecule</a:t>
            </a:r>
            <a:endParaRPr lang="en-US" altLang="en-US" sz="2800" dirty="0">
              <a:solidFill>
                <a:schemeClr val="tx2"/>
              </a:solidFill>
            </a:endParaRPr>
          </a:p>
          <a:p>
            <a:pPr marL="682625" lvl="1" indent="-277813" eaLnBrk="1" hangingPunct="1">
              <a:buClr>
                <a:srgbClr val="FF0000"/>
              </a:buClr>
              <a:buSzTx/>
              <a:buFont typeface="Wingdings" pitchFamily="2" charset="2"/>
              <a:buChar char="§"/>
              <a:defRPr/>
            </a:pPr>
            <a:r>
              <a:rPr lang="en-US" altLang="en-US" sz="2400" dirty="0"/>
              <a:t>Dipole moments for all bonds don’t cancel out – the molecule has the resulting net dipole moment</a:t>
            </a:r>
          </a:p>
          <a:p>
            <a:pPr marL="290513" indent="-290513" eaLnBrk="1" hangingPunct="1">
              <a:spcBef>
                <a:spcPct val="50000"/>
              </a:spcBef>
              <a:buClr>
                <a:srgbClr val="0000FF"/>
              </a:buClr>
              <a:buSzTx/>
              <a:buNone/>
              <a:defRPr/>
            </a:pPr>
            <a:endParaRPr lang="en-US" altLang="en-US" sz="2800" u="sng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290513" indent="-290513" eaLnBrk="1" hangingPunct="1">
              <a:spcBef>
                <a:spcPct val="50000"/>
              </a:spcBef>
              <a:buClr>
                <a:srgbClr val="0000FF"/>
              </a:buClr>
              <a:buSzTx/>
              <a:buNone/>
              <a:defRPr/>
            </a:pPr>
            <a:r>
              <a:rPr lang="en-US" altLang="en-US" sz="2800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Important to Note</a:t>
            </a:r>
            <a:endParaRPr lang="en-US" altLang="en-US" sz="2800" u="sng" dirty="0">
              <a:solidFill>
                <a:schemeClr val="tx2"/>
              </a:solidFill>
            </a:endParaRPr>
          </a:p>
          <a:p>
            <a:pPr marL="682625" lvl="1" indent="-277813" eaLnBrk="1" hangingPunct="1">
              <a:buClr>
                <a:srgbClr val="FF0000"/>
              </a:buClr>
              <a:buSzTx/>
              <a:buFont typeface="Wingdings" pitchFamily="2" charset="2"/>
              <a:buChar char="§"/>
              <a:defRPr/>
            </a:pPr>
            <a:r>
              <a:rPr lang="en-US" altLang="en-US" sz="2400" dirty="0"/>
              <a:t>Even if a molecule contains polar bonds, it might be </a:t>
            </a:r>
            <a:r>
              <a:rPr lang="en-US" altLang="en-US" sz="2400" dirty="0" err="1"/>
              <a:t>nonpolar</a:t>
            </a:r>
            <a:r>
              <a:rPr lang="en-US" altLang="en-US" sz="2400" dirty="0"/>
              <a:t>, i.e. its total dipole moment = 0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title"/>
          </p:nvPr>
        </p:nvSpPr>
        <p:spPr>
          <a:xfrm>
            <a:off x="785943" y="84907"/>
            <a:ext cx="7648575" cy="914400"/>
          </a:xfrm>
          <a:noFill/>
        </p:spPr>
        <p:txBody>
          <a:bodyPr lIns="90488" tIns="44450" rIns="90488" bIns="44450" anchor="ctr">
            <a:normAutofit/>
          </a:bodyPr>
          <a:lstStyle/>
          <a:p>
            <a:pPr eaLnBrk="1" hangingPunct="1"/>
            <a:r>
              <a:rPr lang="en-US" altLang="en-US" sz="4000" u="sng" dirty="0"/>
              <a:t>Polar and </a:t>
            </a:r>
            <a:r>
              <a:rPr lang="en-US" altLang="en-US" sz="4000" u="sng" dirty="0" err="1"/>
              <a:t>Nonpolar</a:t>
            </a:r>
            <a:r>
              <a:rPr lang="en-US" altLang="en-US" sz="4000" u="sng" dirty="0"/>
              <a:t> Molecules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FDC34-1F88-44C6-BEE4-87666EC9A612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86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186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86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186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E48873-68CB-400F-9B26-51623AE80958}" type="slidenum">
              <a:rPr lang="en-US"/>
              <a:pPr>
                <a:defRPr/>
              </a:pPr>
              <a:t>43</a:t>
            </a:fld>
            <a:endParaRPr lang="en-US"/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3970" y="933450"/>
            <a:ext cx="3198813" cy="584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5830" y="1135380"/>
            <a:ext cx="3265488" cy="530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785943" y="84907"/>
            <a:ext cx="7648575" cy="914400"/>
          </a:xfrm>
          <a:prstGeom prst="rect">
            <a:avLst/>
          </a:prstGeom>
          <a:noFill/>
        </p:spPr>
        <p:txBody>
          <a:bodyPr lIns="90488" tIns="44450" rIns="90488" bIns="4445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Dipole Moments of NH</a:t>
            </a:r>
            <a:r>
              <a:rPr kumimoji="0" lang="en-US" altLang="en-US" sz="4000" b="0" i="0" u="sng" strike="noStrike" kern="1200" cap="none" spc="0" normalizeH="0" baseline="-25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</a:t>
            </a:r>
            <a:r>
              <a:rPr kumimoji="0" lang="en-US" alt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and NF</a:t>
            </a:r>
            <a:r>
              <a:rPr kumimoji="0" lang="en-US" altLang="en-US" sz="4000" b="0" i="0" u="sng" strike="noStrike" kern="1200" cap="none" spc="0" normalizeH="0" baseline="-25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</a:t>
            </a: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785943" y="84907"/>
            <a:ext cx="7648575" cy="914400"/>
          </a:xfrm>
          <a:prstGeom prst="rect">
            <a:avLst/>
          </a:prstGeom>
          <a:noFill/>
        </p:spPr>
        <p:txBody>
          <a:bodyPr vert="horz" lIns="90488" tIns="44450" rIns="90488" bIns="4445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Polar and </a:t>
            </a:r>
            <a:r>
              <a:rPr kumimoji="0" lang="en-US" altLang="en-US" sz="40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Nonpolar</a:t>
            </a:r>
            <a:r>
              <a:rPr kumimoji="0" lang="en-US" alt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Molecules</a:t>
            </a:r>
          </a:p>
        </p:txBody>
      </p:sp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814" y="1981883"/>
            <a:ext cx="1495425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4786" y="895034"/>
            <a:ext cx="2076450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035" y="1002847"/>
            <a:ext cx="205740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90662" y="4739235"/>
            <a:ext cx="2247900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0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20335" y="2999412"/>
            <a:ext cx="2181225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1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9983" y="4208353"/>
            <a:ext cx="1819275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962506" y="1123404"/>
            <a:ext cx="1972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C00FF"/>
                </a:solidFill>
              </a:rPr>
              <a:t>Bond Dipole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53499" y="1576251"/>
            <a:ext cx="2373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F0"/>
                </a:solidFill>
              </a:rPr>
              <a:t>Molecular Dipole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FDC34-1F88-44C6-BEE4-87666EC9A612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741233" y="3357796"/>
            <a:ext cx="33727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No molecular dipole = non-polar molecule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741603" y="-6534"/>
            <a:ext cx="7648575" cy="990600"/>
          </a:xfrm>
          <a:noFill/>
        </p:spPr>
        <p:txBody>
          <a:bodyPr lIns="90488" tIns="44450" rIns="90488" bIns="44450" anchor="ctr">
            <a:normAutofit/>
          </a:bodyPr>
          <a:lstStyle/>
          <a:p>
            <a:pPr eaLnBrk="1" hangingPunct="1"/>
            <a:r>
              <a:rPr lang="en-US" altLang="en-US" sz="4000" u="sng" dirty="0"/>
              <a:t>Question</a:t>
            </a:r>
            <a:endParaRPr lang="en-US" altLang="en-US" sz="4000" u="sng" baseline="-25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FDC34-1F88-44C6-BEE4-87666EC9A612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9728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109" y="1838787"/>
            <a:ext cx="2347912" cy="1156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75308" y="285142"/>
            <a:ext cx="200567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sz="2800" dirty="0">
                <a:solidFill>
                  <a:srgbClr val="FF0000"/>
                </a:solidFill>
              </a:rPr>
              <a:t>A) polar</a:t>
            </a:r>
          </a:p>
          <a:p>
            <a:pPr marL="342900" indent="-342900"/>
            <a:r>
              <a:rPr lang="en-US" sz="2800" dirty="0">
                <a:solidFill>
                  <a:srgbClr val="FF0000"/>
                </a:solidFill>
              </a:rPr>
              <a:t>B) non-polar</a:t>
            </a:r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5913" y="1183096"/>
            <a:ext cx="1879649" cy="219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223" y="1431363"/>
            <a:ext cx="1790544" cy="1587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7799" y="3871607"/>
            <a:ext cx="2253891" cy="1564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47590" y="3793434"/>
            <a:ext cx="2114614" cy="1984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43024" y="3779607"/>
            <a:ext cx="2036104" cy="2267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66328" y="254000"/>
            <a:ext cx="8089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US" sz="4000" u="sng" dirty="0"/>
              <a:t>Why should we care?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7171" y="1532335"/>
            <a:ext cx="7801583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+mj-lt"/>
              <a:buAutoNum type="arabicParenR"/>
            </a:pPr>
            <a:r>
              <a:rPr lang="en-US" sz="2400" dirty="0"/>
              <a:t>Solubility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arenR"/>
            </a:pPr>
            <a:r>
              <a:rPr lang="en-US" sz="2400" dirty="0"/>
              <a:t>Miscibility 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arenR"/>
            </a:pPr>
            <a:r>
              <a:rPr lang="en-US" sz="2400" dirty="0"/>
              <a:t>Boiling/melting points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arenR"/>
            </a:pPr>
            <a:r>
              <a:rPr lang="en-US" sz="2400" dirty="0"/>
              <a:t>p</a:t>
            </a:r>
            <a:r>
              <a:rPr lang="en-US" sz="2400" i="1" dirty="0"/>
              <a:t>K</a:t>
            </a:r>
            <a:r>
              <a:rPr lang="en-US" sz="2400" i="1" baseline="-25000" dirty="0"/>
              <a:t>a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arenR"/>
            </a:pPr>
            <a:r>
              <a:rPr lang="en-US" sz="2400" dirty="0"/>
              <a:t>Optical Transitions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arenR"/>
            </a:pPr>
            <a:r>
              <a:rPr lang="en-US" sz="2400" dirty="0"/>
              <a:t>Crystal Structure/Property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arenR"/>
            </a:pPr>
            <a:r>
              <a:rPr lang="en-US" sz="2400" dirty="0"/>
              <a:t>Thermal Electrical Conductivity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arenR"/>
            </a:pPr>
            <a:r>
              <a:rPr lang="en-US" sz="2400" dirty="0"/>
              <a:t>LCD screens</a:t>
            </a:r>
          </a:p>
        </p:txBody>
      </p:sp>
      <p:sp>
        <p:nvSpPr>
          <p:cNvPr id="86021" name="AutoShape 5" descr="data:image/png;base64,iVBORw0KGgoAAAANSUhEUgAAAPAAAADSCAMAAABD772dAAABSlBMVEX///+ZzP8AAADMzMzPz8+bz/+c0P/S0tKe0//Jycmf1P/U1NTIyMjExMSrq6uzs7O+vr6ioqKHtOG3t7efn5+GhoaVxvj///uZmZmPv++BrNeurq5ggaGNvOsLAABqaGlVU1R7e3toi64AAAhLZX56o8yTk5N0c3OBgYFeXV10m8JIVmcuP1BskbU5NjdJRkdEW3I3Kxrk2cz08/I9Pj/+8+UxLipZd5WFemtPQjAgMUHk5OQUCADw6N4eHx/j2s53bWEbKTa0nn84T2QsIQ0zRFU2O0Vhe5aRiX4MHixfU0O+q5IOEBPRxbaMeWAnKCqeinC3rJ57alMhGAhJQjcuIxC/s6NHOimdloyShXMqJiCOgnJrY1ixoo3s2cF8blkXFhb35c7RvKHNxLk9NSsXICenkXVQPSdpWkQuJxxiWlAADRuPgGpXTD7rgfBbAAAVuElEQVR4nO1daVsayxKWmg0cBoZdEGRx2GVRUCKCaBAXXJDgdhIXoiaX6PH/f73dM+wKjokcRs55P0x8jMPTL11dXVVdVT019R/+w78LttRa9fj481pq3AP5h5C6KoOIcnV53GP5J/DdA+DV6fX64DyU8+MezehxnQM3yZAIjMYLp3fjHs+okQpDgGiCJAMTP8e2K/CSBMHxiC9nIkkvHI97SKNF6nQdT20giB4zbobkE3XbuMc0UhTAQmKuTcIEE4KzcY9ppDgGg0jYy7CsGREmDRAY95hGio2KXiS8nkgk4kFE2FS3jHtMI0WLcGuGCW09NO4xjRR/ga5nDZOzMNkzfAszZJeWxkqrOu4xjRSpXBxvS7Nm/EDcOU99su1p2xEEWGxjiYYWmmW4GfeQRoy1EzBLbLE1rYPFifcRmVrdQiATy2CemQnU4edkSzQGWYOwN5yuSz7xfdky2VoLLWNTDmCzJPgiCJlk9hFyfxcm16C2EWX4IcTs02qaoiiaVqsdziLA8dq4BzYifP80B06jilZ1QKntkQU4mUwf4noRii6KUvWBonyP8G3cgxsBDhfBp3pGF4M2FmFjUnaoVLXJBPGNvEgXT7JdgMvxjvPdsPYkaaTr2nyEHsAXMVYJkyLVqbJIOBWGIXwRY2sSrj7+9pS68AZXgt6LlO0CMoPkucnYtbdYGPd4/xip2/2rk6v92+U1WBhKF2suP9xMguKSRLoB/uETjBkn4eNPMVJa/1vD4UrhNbpIqB2PjXGP9j2AxTQ07x+msZqwCvB93KN9H+RXF2TwVdER2B33UN8HHGTUMgirrNmHiXCQbT/B/qrKwlAnT5lxD/Y9kGrMy6GLZNoH/LgH+x5Irb66CUugjGAa92DfA2tzgiyJRoDZcQ/2PbD2mlnZRfjo49vTbyI8PxnW5Rtm+CMTzp99mQOAxWNe9hqmPrLSYsoAntCMOw2Qk6+l9eMe9m+Dr0GQ1xKMhtPH4UAeYbQPf9gZvoO4jiWb+UlusMsiPJ38sDGA5dO6jiFEwuIpoXNoeIdGwD9Ys5cfdVe6gBAiOsshwnqO1K+UhjgPlH9nZwd/I8hbuhj3wH8TNk+cIwkmYSAJbdhAssFn/jDVCcjTO5VKZRt/IwIc32whvX50+NEy9O5O3SxBMB4dSWjcBpLU9UU8KJUj4mgzdjkQKKSjf6BdLOF2JwAa5LgpvA08WBhM2EBoOESYYNIHju6t2BqNZqJJa9d0o/+lBIAAz2k0nCkI9Y8Vs9WL6TpMOBH2eCroR9IEWWuHLx31qdUqQehZ2LQfEhwj6TlWX4HP4ybxFvAQwIQ9syxL4hkmuDQ4p9sTaty2tp4dKXdlv+pJSbHjnJd47iOt47taew1rRcL8OnROWqhIFM+tetvYEXPKKuBETNKEM21NPM4t/kjxreUHUUt7mloa78S7i5stTY0Ii7O97erhG8bfURCz9lqwiv9QRsiFOF1mNF0aA3ow8a21O9iMNKXavm2n0JotdYQc7UiA0xIZb5tw6EOZmTaom8iWpUWwIZw1y9ceY9LuS2cEK+WKtg8jaHsSbUh8D2Fy9mNFP27nDkxk05bWhqCMw6+FVUgaRcqUMxpt86WtEYDdpzQ2yxhv3OPxrGCVx4Ju3CTehGruIKRnGYYlzGFYlZZj4QvsZYxqRFRtdTVTPWh1JAmL1anGOi8SDrAMG8IzzEuElzA+xIHE4RysJ9yhMPKHv7R2GNvhFuwJRjWN/AVKzOOx+kogpjsc94v0DPBLF2HPIsa5Z+NC+aRt1eD5Vm7RE1rq/m31IQdQdPqxORkTNpHlbLnGv2ck46ylpUnGgzPXskUBI1lCf/g/fk3x1lfh7q7QH6Ra5i6+bEET57um5uaTX13XoPWum0XzrJtlTd46ZJ0RI60WYUVfziOsfix7s4PU2toae/wZPbvm7AKCZCvTlp2pwKbfTtFty4SirS4nwMP1GIf9zli+hCAnbWS8G7Ixuj9mQKlVmflJyijPlyE8SzIMwyXQ9vVixIDyb37YGMELyH9Bej0YsiQgYx0Q11UbFyaJ8dTSxnkNKfEhETDaVZwoxlN58gkyQyN+roXcRKWiHkJxkDw359gxX1O+ESIb3083ja+cy9AR2HjlU2xo42N/Hh//vFtTeOm97QJ8r6aDWJO1w2Efsnx31WibNrWG+U7B5sra+fzr526UEb4N5mA7LNeQ8epzGDF8RcT5Qbmb9+fhKahNTBeBHfABtttF2BQcarHGALsn6mljchMWlTrLq3tyTqEoPxiaLxQKPSUiqV14zBine6SEUhudj3CkyJjgd8jI4KtS2ffO8Z9f74bPz88fdttK+7sHFozPs+4pylGEshIrSa5kSTRCBlJTqUuAtCfsiUNr+q63IPO8pkKi7IQ5YszsekCKQ97Yc8jKFaBjcHu9CmEzwbKsdsYjtYu4PofYwFemY3tzgxb+OLAhKlLPgmvgiHsmzD9/cwIWrRQ0YzivyPh8qHxQsfknBa1jiXAiKSsnU0U5NkE83NBiwlqCtUDIdgm+oeKh9kFDIVYIqdMngrO6/NKiIJOwqwRuDQ6B8QTBhbQEk/h1MydYh781LSglEHp7fHxyeXz8vXA6nDAO9lBNwnV8XMfGTSTBJziC1AMcuAZOMA4U0djvAMVk64oivTScsDopCEmx9gkNPc0iYWbTJhwv4JBYrwyxSekdQRCQz4l03adxE23hEhNevh+6htXbCD6slyhj1iMSjnstllAFE65nBwu0OoleFNCL1tLi0qtD+WcgOTWJ4hC+iKbL5RItMcqxF2REwgGDYSbO4Sj2MI3lwlCJeVHKOr+5zA5eh6pWpoBK9BAlwkikSSzSbDo71KtsvTgNZYUoagm7869X+4jj90FCEmlJaZFcTl52ozoJirIwb1/ZSluwJqGCT2bYCiYc55hXMsE635RfYe2O5oqv7KXSsF1wInbmaoEJyhUNIxyNm2MPjuDZUuw6fmiBdsLhyYGhw5h178n5ovBXtbk6bo49uANhum+Ifp+/3+Gj91bzDFT0rWROxlDZ7HttEOzFrXFz7AFy+fr0dCm6I5R6px1tLrop234dQryGIUktFwRYkEnYmpwbN8de3OV6VjEtONU07etJ1URWxz12e8gyHAQDgYD7AJ7uhyVzKprw1CeIdSUzubbx077dE/gRYF/803x1VQxMPu0vNeSKtMIIp/L7VwCdRFTKv42JTEe74gJIY208ezG0J3cNlxS0hvPVc3HGfhjbKWwOkbCq1LWwY7D63I+3PMpLQUdaWjklu0tPsO41GHQWyLYPS63biDzt2G6vUCo2/+v6ech1ZnAHiV7CCtqHl+4BefK471QADvxto7nksBujLTaUygm1l5IAzuacsrQWchCVEtjKr0KAadpNgQo47ZJYq2NCUvC35ycJ4Rf9u+VaUg5flbq4pRRb+gJCDCkyRlvrbBxKsWnRxKJVdsnuwBkPm/BtgLPzIDPeCV8U4i3ZIM2RpgRibPLwJEmE5mDBZ7ciu5ISGzOprK7MHtzfDnr/FpzPyD0PUSMNrxR/+BYCJGmKswRp8pjEDDWoASR9EZzP5fBHnAsAZcOQMOv5Y19RNu1y9B9CUK7siVIitd+QL4AJMywvEsYJx2df0B71uIeA/t36RgwdaxUyPVuxOhZFq9/Vb5MqJl3iIc1jwuFw2BPHni6pq+9O2VKF/U8Yfx1Ovbb08o357lWM1LvdanVGe5LujY/KsTqahE16kyEhzvDsuvwuriz+Ng6h1CXU1iSy1yh7tEeVLcDQg/R/FBuVWVGkyeYaRiItX/oucRTDdgzJrsksYdOLyvg6gRA6o6TGsFcw01Ja0gyH3jAbD2Kv+dQNOFuKuUmYzsQ6hJ3QUEwYHp8MhzUkjzsS80EeZx+mQeabLK892eU4JNWpDRBaGUDWqEMU6ZbWoqyZl2zwMeIIzAyBk+LFB2OR3T5+/+jo/vLoCBucaI6LTQuNipWs09PO1nET7RKgrJQYvITCr3bNAFZZIHvDtNmmHs7wc0pkvBdpbr7O7WhUkHwoShXZhA0FybOIO6iYNYwYotIG5mtvKT58aIdebWf3UPTb8ZEbrTLasUNBqe3+IiwqZgNuw7YPEA7wLMsHPJC7fUvWDdHlEBSO5qDodNBqNa5KRk+xVeiuImugCg8A9cp6HXKf/sClsS19qs/9yBYFZyQSyxQ3f0DtRike0jMsXYS83tDFn2pT2w3AylccPFlfh/qx0hbv+6Naq5j1OjOCTheGy4knfA0VE9mCNvihqjZ/B7b0+ixDmnF5jEGHGCdyE37pz9mcmySYYKBV8aWDXYUmWr4TArhOFRFmScaLU5vI+KlitfR7IN9YFwuRgwazISwStijrEPy9kS/HRcLhQCDgEQkb/h2EOyKtm3DCjYpEGCutf4NI23ZxYS7jxgo6KF5olVZM8H00qIIXxxGwW81xOJYwGY32BmP5BPdKaV++p0nktOMe0oixDwmuzVgThE+TPcFi/DJuYpq2dBhOxj2e0cN2VYOwQW8y6ULtcq2frKJCeO8M292XHKzHVwAWnD4EZ3IPoGGeZMr5J4AfRafDLvWfs7pcAsDJxaSu5tQ+QNGPy9PaRxGUWhVbgNM3xco+DFKfIBuzPss2pe3Ox9rVuAc3AnxPQFE6V6OonkNxSmXcm5grUjpYOm3Xp+FE+J6sU9qahEuFJD28F1Ju8LX4bZdK2735TLhx14TFuL5BJzk+mkxG+xKpKVW2mbk4IdjvOiXuFDp1M7ZnYYL6veRXhld7YMaR+Y3J2ZzMcoofipMTuGUXN1/nSyknPe2PUYWYjOoWdfL3sltsBX52llfUNY3leVk9BBy/lVN7F15Ejtfc4oZydF5Kbg+B4tvz4gsNWPd4dQZLog6flLIi3tBD4K2uYn4V3LMMQ5IMowtDQyHNcTYeZfcQeGOB2vIlhDStxrlaN3wZDYG34qQosxLA//hG+1JsYKfRSBX4pMatkIq+FXlp4rgSyP3KR+ULha68ELFFIakPoIcJB7z16w+K0NUrsnsIZDeGfMzhRdD9dH6+6g7unknpA2ITStLgRrNr8OB2lOEtRdgubyA8aIZThSOA+c2FUjJZXMg+AjzdttqMIsIEw+owYdKgjCs4/piwjbjBbUZb/TTtfh9up1ldPgKcD2lIWCwWdxgnk2mV0TDij0X6Ww2SDnsnFkbRVqMToHwiEfbgKiORsEJaBadLMju9OPZw+nkq1at5rmuw4Oqv3kWcM4/QEmmSkUTapIziictXfUMJdGT+W/Vo9bzxF99lgFS35l++IHnaj/ukkIiwpqW0LMpo930l48ZQkbAPl5BU8GX159VWGld1bn6Q2UK5khDUkOYw1tK49EYpDd2vO+GsobAXITGjwVlc3nirGXQVssaBdimlSoq9cFpHkhalBMZO+9uXvFBQL/YQSEg3ShAs55YS5Q8X9wbzxUhCiG21HNBVFHIpg+24t4cAbY3FHM9pqJ3QbiCAzcQrfFUh+IdqeNzvSMdI124YKoq5n5HJdZeKU/6SsBONPh88pHlCFFCNWG3wawlZFs7X2mk6HtN6juN4fRi+7ivCsJwSyx667/3Z9qvVqmh/lAtNsIXhLVqC4EOkqHENqZ4aoJcxjTbkuMdTAWgopUIVYanWdeeNP4rvvHGUetc1Zdxc4Um9hyPIWbFnEwG73+SEhqwH8LS1tXqlmJPm1NLPjY2vHdmkd3bEGoDtXmvEmkQrmNSHNQyjbza4qeUWZJhoVExRIXwb1wBYr6wcQKQ5eNonWpr23hmezoCbRQ5e2hIIeCXCYZAV+0OicT9ulh3YrgDcBr1eP7P+2NxfKCO+ImXa2WNgT0cAZrBHm5gxmy0SYQ+AvEYvwpsjQyOD7W9IS1nhjKHeugaHEgSX3V/qjoJQ2MZC5j8SaS3ZEul18Xim72z1BdAx5VSn7oOn2fSRYANfISbZxFZfUsj0XHKUgfPDxrxIGCstTBj304tRSLkhDPc9KOOed9xEm1i+j+vbl+EwyDAQxJolZHlYu6Zt2piEcmHqAswMOStqaTEP1Q2AjGjcgK6yM3wp04q5pxCnG5KmWcSXxzeW8R744bP2ej40voUeviEzsnCP+441W2IS5MwB4BvdkE7f2XmlOYa6qJD6RZv3gCfJGTcePvbPSSYNsOn0W5tdl2labfdnkCMvxRqr4DExrc5UhsqvJ9GrxOk+ryxidfFcEU6SlCNNzgQJkjS7xXK+EBxvwWMy4/PjttoRp1ACWN1vTg9O1TPjoDrJai114G9ebdPeIiwo5Fb3/FMaE3bzPBeQCOMs+LuNldqclImX+7XyV9fc2K6+Qtxr4M3uOpzfTX1Uwua42+32SITNYlK4bak6g2Go9lv7hZDYqWmufIEW9aVswkpZw/lyRRRpkmENEmEv9Jx3rT1vw5snOE4rdXn+W+YJjWq6pBDCUyFAVgdaw0RzDRPx817CQ9tZyo0MqVTZIPqsvxRwdngGwR4trYOutMqUljec6PnBqy8ls7sk5Xi0TE2xSugFartf15F8ex/Wpre66OWPj27ub44+DxxnqlaSNb+0D99+9MLyGAOuIc4zrQueuXCvzWuzseU122AbKXUjz3lAlsv1ZSL9NZFQgFRXoW7g8NbKkDoP3PSV0LKrQ0fIw7N2XC94EsiULk9dL52VD5de6GH2j+MMwGNB/qEF7a1H/SXDKWIo4cJ53z32lMofcfRTppyAjwxZRYj0FI5n5QDqBwBPh2/+/i/A1+M22KPRnWi0X85BlBNWOdmp+WogEKj+To7N8q+eQxrxgmQq03s0RwmgmGDln+MzCJ0ppozbqmcXJNN+CCtmav8cqUZXAtCLFyQbs6CsVi9/iLWTeX8XYemC5E5wiHYtTNINhBiH8KMdw7dvuyjcg2y6w7eIbxSeLNwCkupmO82dpEtl7Log2VhSTvju/XCYhoyrGe90RqPJFl9KFQH4ejaBNblrDViISfci09ZmO018P5UA9cQBnAYmrwNK6mcOU1ZJ149JkWpj8hHCPMfPxKVLjiYM+d1FACHiMLrsdrvR4cj8gFxYh90SkvAqrOfaO6Fw1QCAvVKxWNx8BIiHDEQzws+E4GbcoxsFbKnU4fHlya9fvy4v6xUt0ak214ZBEQmHo4MJp0aQejMia8JdI3QHwXEPabQoH3BimEyDHmLoKD2Rq7iN1FxYKxLGV0lgwoz7Tb36PhxSEMRZL2aPwWAIiYS9NUXdJfjeaBLuJNFOPOGthCjSYoAfE2Y9ysg4HBVsR2Aim0pLJMxVHibPvOzGnZj/ImlpD0OQgUn0mbqRb+B0Q47HbX14gjRVYHKCWi+DrMV1ZOuSI1NcIcU7owQPFQvH4vg+MVOZdIEWwdcg7p7RGbxpmLSg1gAsX6zWcA7Bya5C6g1Hj/ydXq+/m2gj+j/8h38x/g+b98HwIodXNwAAAABJRU5ErkJggg=="/>
          <p:cNvSpPr>
            <a:spLocks noChangeAspect="1" noChangeArrowheads="1"/>
          </p:cNvSpPr>
          <p:nvPr/>
        </p:nvSpPr>
        <p:spPr bwMode="auto">
          <a:xfrm>
            <a:off x="155575" y="-1271588"/>
            <a:ext cx="3038475" cy="26574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6023" name="Picture 7" descr="http://hyperphysics.phy-astr.gsu.edu/hbase/chemical/imgche/waterbond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5092" y="997803"/>
            <a:ext cx="2565458" cy="2243772"/>
          </a:xfrm>
          <a:prstGeom prst="rect">
            <a:avLst/>
          </a:prstGeom>
          <a:noFill/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FDC34-1F88-44C6-BEE4-87666EC9A612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2C8EC4-AE81-4A10-9110-C779A1BDD6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6238" y="3416597"/>
            <a:ext cx="3975566" cy="2422723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442"/>
            <a:ext cx="8229600" cy="1143000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434" y="1172872"/>
            <a:ext cx="8802908" cy="5540819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dirty="0"/>
              <a:t>Bonds between different atoms have a dipole.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dirty="0" err="1"/>
              <a:t>Bipole</a:t>
            </a:r>
            <a:r>
              <a:rPr lang="en-US" dirty="0"/>
              <a:t> moment depends on distance and charge.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dirty="0"/>
              <a:t>Bond dipoles sum to give molecular dipoles.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dirty="0"/>
              <a:t>Molecules where dipoles cancel are non-polar.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dirty="0"/>
              <a:t>Molecules where dipoles don’t cancel are polar.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dirty="0"/>
              <a:t>Molecular Dipoles dictate molecular properties.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FDC34-1F88-44C6-BEE4-87666EC9A612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9E16E9-C62B-48B9-8113-383799C96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FDC34-1F88-44C6-BEE4-87666EC9A612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06294E-9D93-4F9C-8B60-8AB1D178C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637" y="190500"/>
            <a:ext cx="6329363" cy="43306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795DED-F9C2-40F3-A9B0-BA38164DD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225" y="4680887"/>
            <a:ext cx="2762250" cy="167546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7F7B31D-66C1-4ADB-94F6-BB99A0D1368D}"/>
              </a:ext>
            </a:extLst>
          </p:cNvPr>
          <p:cNvCxnSpPr>
            <a:cxnSpLocks/>
          </p:cNvCxnSpPr>
          <p:nvPr/>
        </p:nvCxnSpPr>
        <p:spPr>
          <a:xfrm>
            <a:off x="3197053" y="5202803"/>
            <a:ext cx="2146472" cy="521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066DAC2-0085-4175-A063-691478CAD4A2}"/>
              </a:ext>
            </a:extLst>
          </p:cNvPr>
          <p:cNvSpPr/>
          <p:nvPr/>
        </p:nvSpPr>
        <p:spPr>
          <a:xfrm>
            <a:off x="3152775" y="6040834"/>
            <a:ext cx="2552700" cy="315516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54BC2AF-1EB1-42DA-8877-272A46A697A5}"/>
              </a:ext>
            </a:extLst>
          </p:cNvPr>
          <p:cNvCxnSpPr>
            <a:cxnSpLocks/>
          </p:cNvCxnSpPr>
          <p:nvPr/>
        </p:nvCxnSpPr>
        <p:spPr>
          <a:xfrm>
            <a:off x="3200400" y="5518618"/>
            <a:ext cx="2146472" cy="521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A7189B0-3538-4611-808D-36C53AE5E8D4}"/>
              </a:ext>
            </a:extLst>
          </p:cNvPr>
          <p:cNvCxnSpPr>
            <a:cxnSpLocks/>
          </p:cNvCxnSpPr>
          <p:nvPr/>
        </p:nvCxnSpPr>
        <p:spPr>
          <a:xfrm>
            <a:off x="3200400" y="5805858"/>
            <a:ext cx="1552575" cy="10045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6DEF044-9E61-46CF-9792-A703A1FC0707}"/>
              </a:ext>
            </a:extLst>
          </p:cNvPr>
          <p:cNvSpPr/>
          <p:nvPr/>
        </p:nvSpPr>
        <p:spPr>
          <a:xfrm>
            <a:off x="6343650" y="4930312"/>
            <a:ext cx="1952625" cy="119062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 am not going to test you one this. But it is good to know.</a:t>
            </a:r>
          </a:p>
        </p:txBody>
      </p:sp>
    </p:spTree>
    <p:extLst>
      <p:ext uri="{BB962C8B-B14F-4D97-AF65-F5344CB8AC3E}">
        <p14:creationId xmlns:p14="http://schemas.microsoft.com/office/powerpoint/2010/main" val="300788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8402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78403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78404" name="Rectangle 4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78406" name="Rectangle 6"/>
          <p:cNvSpPr>
            <a:spLocks noGrp="1" noChangeArrowheads="1"/>
          </p:cNvSpPr>
          <p:nvPr>
            <p:ph type="title"/>
          </p:nvPr>
        </p:nvSpPr>
        <p:spPr>
          <a:xfrm>
            <a:off x="691161" y="7620"/>
            <a:ext cx="7724775" cy="1066800"/>
          </a:xfrm>
        </p:spPr>
        <p:txBody>
          <a:bodyPr>
            <a:normAutofit/>
          </a:bodyPr>
          <a:lstStyle/>
          <a:p>
            <a:r>
              <a:rPr lang="en-US" altLang="en-US" sz="4000" u="sng" dirty="0"/>
              <a:t>Beyond Lewis Dots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533400" y="1162050"/>
            <a:ext cx="7848600" cy="17640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Chemical bonds-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Attractive forces that hold atoms together in compounds are called chemical bonds. 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Covalent bonds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– resulting from sharing of one or more electron pairs between two atoms</a:t>
            </a:r>
          </a:p>
        </p:txBody>
      </p:sp>
      <p:graphicFrame>
        <p:nvGraphicFramePr>
          <p:cNvPr id="92162" name="Object 2"/>
          <p:cNvGraphicFramePr>
            <a:graphicFrameLocks noChangeAspect="1"/>
          </p:cNvGraphicFramePr>
          <p:nvPr/>
        </p:nvGraphicFramePr>
        <p:xfrm>
          <a:off x="3291839" y="3065144"/>
          <a:ext cx="2493373" cy="9696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66" name="CS ChemDraw Drawing" r:id="rId3" imgW="342529" imgH="133650" progId="ChemDraw.Document.6.0">
                  <p:embed/>
                </p:oleObj>
              </mc:Choice>
              <mc:Fallback>
                <p:oleObj name="CS ChemDraw Drawing" r:id="rId3" imgW="342529" imgH="133650" progId="ChemDraw.Document.6.0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91839" y="3065144"/>
                        <a:ext cx="2493373" cy="9696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Arrow Connector 11"/>
          <p:cNvCxnSpPr/>
          <p:nvPr/>
        </p:nvCxnSpPr>
        <p:spPr>
          <a:xfrm flipV="1">
            <a:off x="3977640" y="3817620"/>
            <a:ext cx="445770" cy="73152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577340" y="4572000"/>
            <a:ext cx="5942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Not an accurate depiction of a chemical bond!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17258" y="5074920"/>
            <a:ext cx="768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Electrons don’t just occupy one atom or a point in space.</a:t>
            </a:r>
          </a:p>
          <a:p>
            <a:r>
              <a:rPr lang="en-US" sz="2400" dirty="0"/>
              <a:t>For a better description we turn to </a:t>
            </a:r>
            <a:r>
              <a:rPr lang="en-US" sz="2400" u="sng" dirty="0"/>
              <a:t>molecular orbital theory</a:t>
            </a:r>
            <a:r>
              <a:rPr lang="en-US" sz="2400" dirty="0"/>
              <a:t>.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FDC34-1F88-44C6-BEE4-87666EC9A612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0" y="6581001"/>
            <a:ext cx="2939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https://en.wikipedia.org/wiki/Platonic_solid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761" y="1527632"/>
            <a:ext cx="1143000" cy="12668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017" y="1589706"/>
            <a:ext cx="1143000" cy="10953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1639756"/>
            <a:ext cx="1143000" cy="11334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239" y="1589706"/>
            <a:ext cx="1143000" cy="1143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22" y="1646856"/>
            <a:ext cx="1143000" cy="108585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81022" y="2797136"/>
            <a:ext cx="1332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Tetrahedron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63360" y="2794457"/>
            <a:ext cx="1325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Hexahedron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20866" y="2794457"/>
            <a:ext cx="1298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Octahedron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676718" y="2794457"/>
            <a:ext cx="1572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Dodecahedron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674982" y="2794457"/>
            <a:ext cx="1339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Icosahedron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76521" y="4378820"/>
            <a:ext cx="81652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building blocks of the universe according to Plato:</a:t>
            </a:r>
          </a:p>
          <a:p>
            <a:r>
              <a:rPr lang="en-US" sz="3200" dirty="0">
                <a:solidFill>
                  <a:srgbClr val="996633"/>
                </a:solidFill>
              </a:rPr>
              <a:t>                    Earth</a:t>
            </a:r>
            <a:r>
              <a:rPr lang="en-US" sz="3200" dirty="0"/>
              <a:t>, </a:t>
            </a:r>
            <a:r>
              <a:rPr lang="en-US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Water</a:t>
            </a:r>
            <a:r>
              <a:rPr lang="en-US" sz="3200" dirty="0"/>
              <a:t>, </a:t>
            </a:r>
            <a:r>
              <a:rPr lang="en-US" sz="3200" dirty="0">
                <a:solidFill>
                  <a:srgbClr val="FF0000"/>
                </a:solidFill>
              </a:rPr>
              <a:t>Fire</a:t>
            </a:r>
            <a:r>
              <a:rPr lang="en-US" sz="3200" dirty="0"/>
              <a:t>, </a:t>
            </a:r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</a:t>
            </a:r>
            <a:r>
              <a:rPr lang="en-US" sz="3200" dirty="0"/>
              <a:t>, </a:t>
            </a:r>
            <a:r>
              <a:rPr lang="en-US" sz="3200" dirty="0">
                <a:solidFill>
                  <a:srgbClr val="FFC000"/>
                </a:solidFill>
              </a:rPr>
              <a:t>Ether</a:t>
            </a:r>
            <a:r>
              <a:rPr lang="en-US" sz="3200" dirty="0"/>
              <a:t>.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457200" y="417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“Elemental” Geometries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FDC34-1F88-44C6-BEE4-87666EC9A61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9053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EBE8-3B2F-4D7E-8FA1-B4D8D6F8673C}" type="slidenum">
              <a:rPr lang="en-US" altLang="en-US"/>
              <a:pPr/>
              <a:t>50</a:t>
            </a:fld>
            <a:endParaRPr lang="en-US" altLang="en-US"/>
          </a:p>
        </p:txBody>
      </p:sp>
      <p:sp>
        <p:nvSpPr>
          <p:cNvPr id="2278402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78403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78404" name="Rectangle 4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78405" name="Rectangle 5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78406" name="Rectangle 6"/>
          <p:cNvSpPr>
            <a:spLocks noGrp="1" noChangeArrowheads="1"/>
          </p:cNvSpPr>
          <p:nvPr>
            <p:ph type="title"/>
          </p:nvPr>
        </p:nvSpPr>
        <p:spPr>
          <a:xfrm>
            <a:off x="691161" y="-3810"/>
            <a:ext cx="7724775" cy="1066800"/>
          </a:xfrm>
        </p:spPr>
        <p:txBody>
          <a:bodyPr>
            <a:normAutofit/>
          </a:bodyPr>
          <a:lstStyle/>
          <a:p>
            <a:r>
              <a:rPr lang="en-US" altLang="en-US" sz="4000" u="sng" dirty="0"/>
              <a:t>Molecular Orbital Theory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710484" y="1066851"/>
            <a:ext cx="7696200" cy="4829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  <a:spAutoFit/>
          </a:bodyPr>
          <a:lstStyle/>
          <a:p>
            <a:pPr marL="290513" marR="0" lvl="0" indent="-290513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FF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rPr>
              <a:t>The main</a:t>
            </a:r>
            <a:r>
              <a:rPr kumimoji="0" lang="en-US" altLang="en-US" sz="28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rPr>
              <a:t> postulates:</a:t>
            </a: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pPr marL="682625" marR="0" lvl="1" indent="-277813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</a:rPr>
              <a:t>Electrons have wave like properties that</a:t>
            </a:r>
            <a:r>
              <a:rPr kumimoji="0" lang="en-US" altLang="en-US" sz="24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</a:rPr>
              <a:t> define their orbital. </a:t>
            </a: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+mn-lt"/>
            </a:endParaRPr>
          </a:p>
          <a:p>
            <a:pPr marL="682625" marR="0" lvl="1" indent="-277813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</a:rPr>
              <a:t>Interaction of the atomic orbitals (AOs)</a:t>
            </a:r>
            <a:r>
              <a:rPr kumimoji="0" lang="en-US" altLang="en-US" sz="24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</a:rPr>
              <a:t>leads to the formation of molecular orbitals</a:t>
            </a:r>
            <a:r>
              <a:rPr kumimoji="0" lang="en-US" altLang="en-US" sz="24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</a:rPr>
              <a:t> (MOs) associated with the entire molecule</a:t>
            </a:r>
          </a:p>
          <a:p>
            <a:pPr marL="682625" marR="0" lvl="1" indent="-277813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altLang="en-US" sz="2400" kern="0" baseline="0" dirty="0">
                <a:latin typeface="+mn-lt"/>
              </a:rPr>
              <a:t>The total</a:t>
            </a:r>
            <a:r>
              <a:rPr lang="en-US" altLang="en-US" sz="2400" kern="0" dirty="0">
                <a:latin typeface="+mn-lt"/>
              </a:rPr>
              <a:t> </a:t>
            </a:r>
            <a:r>
              <a:rPr lang="en-US" altLang="en-US" sz="2400" kern="0" baseline="0" dirty="0">
                <a:latin typeface="+mn-lt"/>
              </a:rPr>
              <a:t>number of MOs formed</a:t>
            </a:r>
            <a:r>
              <a:rPr lang="en-US" altLang="en-US" sz="2400" kern="0" dirty="0">
                <a:latin typeface="+mn-lt"/>
              </a:rPr>
              <a:t> equals to the total number of AOs involved in their formation</a:t>
            </a:r>
          </a:p>
          <a:p>
            <a:pPr marL="682625" marR="0" lvl="1" indent="-277813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uLnTx/>
                <a:uFillTx/>
                <a:latin typeface="+mn-lt"/>
              </a:rPr>
              <a:t>The AOs combine in-phase (constructively)</a:t>
            </a:r>
            <a:r>
              <a:rPr kumimoji="0" lang="en-US" altLang="en-US" sz="2400" i="0" u="none" strike="noStrike" kern="0" cap="none" spc="0" normalizeH="0" noProof="0" dirty="0">
                <a:ln>
                  <a:noFill/>
                </a:ln>
                <a:uLnTx/>
                <a:uFillTx/>
                <a:latin typeface="+mn-lt"/>
              </a:rPr>
              <a:t> and out-of-phase (destructively), which leads to different energies of the resultant MOs</a:t>
            </a:r>
            <a:endParaRPr kumimoji="0" lang="en-US" altLang="en-US" sz="2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+mn-lt"/>
            </a:endParaRPr>
          </a:p>
        </p:txBody>
      </p:sp>
    </p:spTree>
  </p:cSld>
  <p:clrMapOvr>
    <a:masterClrMapping/>
  </p:clrMapOvr>
  <p:transition>
    <p:pull dir="rd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01305" y="2225344"/>
            <a:ext cx="14923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/>
              <a:t>constructively</a:t>
            </a:r>
            <a:endParaRPr lang="en-US" b="1" u="sng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55510" y="2434390"/>
            <a:ext cx="1390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/>
              <a:t>destructively</a:t>
            </a:r>
            <a:endParaRPr lang="en-US" b="1" u="sng" dirty="0">
              <a:solidFill>
                <a:srgbClr val="FF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46610" y="1665549"/>
            <a:ext cx="8229600" cy="583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Waves can interact-</a:t>
            </a:r>
          </a:p>
        </p:txBody>
      </p:sp>
      <p:pic>
        <p:nvPicPr>
          <p:cNvPr id="7" name="Picture 2" descr="http://www.phys.uconn.edu/~gibson/Notes/Section5_2/365x367xImage157.gif.pagespeed.ic.2Yh5cpR-P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9562" y="2614760"/>
            <a:ext cx="1684801" cy="1694033"/>
          </a:xfrm>
          <a:prstGeom prst="rect">
            <a:avLst/>
          </a:prstGeom>
          <a:noFill/>
        </p:spPr>
      </p:pic>
      <p:pic>
        <p:nvPicPr>
          <p:cNvPr id="8" name="Picture 2" descr="http://www.phys.uconn.edu/~gibson/Notes/Section5_2/365x285xImage158.gif.pagespeed.ic.PKP76vFjm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26035" y="2938779"/>
            <a:ext cx="1615351" cy="1261302"/>
          </a:xfrm>
          <a:prstGeom prst="rect">
            <a:avLst/>
          </a:prstGeom>
          <a:noFill/>
        </p:spPr>
      </p:pic>
      <p:sp>
        <p:nvSpPr>
          <p:cNvPr id="9" name="Rectangle 6"/>
          <p:cNvSpPr>
            <a:spLocks noGrp="1" noChangeArrowheads="1"/>
          </p:cNvSpPr>
          <p:nvPr>
            <p:ph type="title"/>
          </p:nvPr>
        </p:nvSpPr>
        <p:spPr>
          <a:xfrm>
            <a:off x="691161" y="-3810"/>
            <a:ext cx="7724775" cy="1066800"/>
          </a:xfrm>
        </p:spPr>
        <p:txBody>
          <a:bodyPr>
            <a:normAutofit/>
          </a:bodyPr>
          <a:lstStyle/>
          <a:p>
            <a:r>
              <a:rPr lang="en-US" altLang="en-US" sz="4000" u="sng" dirty="0"/>
              <a:t>Molecular Orbital Theory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65860" y="1018721"/>
            <a:ext cx="6915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Electrons around an atom can be described as waves.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303912" y="4387334"/>
            <a:ext cx="26927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bonding interaction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08122" y="4402574"/>
            <a:ext cx="32846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anti-bonding interaction</a:t>
            </a:r>
          </a:p>
        </p:txBody>
      </p:sp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6107" y="4995258"/>
            <a:ext cx="1675446" cy="1797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6191812" y="5251269"/>
            <a:ext cx="26648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Hydrogen</a:t>
            </a:r>
            <a:r>
              <a:rPr lang="en-US" sz="2400" dirty="0"/>
              <a:t>- </a:t>
            </a:r>
          </a:p>
          <a:p>
            <a:pPr marL="234950"/>
            <a:r>
              <a:rPr lang="en-US" sz="2400" dirty="0"/>
              <a:t>1s orbital</a:t>
            </a:r>
          </a:p>
          <a:p>
            <a:pPr marL="234950"/>
            <a:r>
              <a:rPr lang="en-US" sz="2400" dirty="0"/>
              <a:t>1s </a:t>
            </a:r>
            <a:r>
              <a:rPr lang="en-US" sz="2400" dirty="0" err="1"/>
              <a:t>wavefunction</a:t>
            </a:r>
            <a:endParaRPr lang="en-US" sz="2400" dirty="0"/>
          </a:p>
        </p:txBody>
      </p:sp>
      <p:pic>
        <p:nvPicPr>
          <p:cNvPr id="9318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36880" y="5003891"/>
            <a:ext cx="1628775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FDC34-1F88-44C6-BEE4-87666EC9A612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1" grpId="0"/>
      <p:bldP spid="12" grpId="0"/>
      <p:bldP spid="1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EBE8-3B2F-4D7E-8FA1-B4D8D6F8673C}" type="slidenum">
              <a:rPr lang="en-US" altLang="en-US"/>
              <a:pPr/>
              <a:t>52</a:t>
            </a:fld>
            <a:endParaRPr lang="en-US" altLang="en-US"/>
          </a:p>
        </p:txBody>
      </p:sp>
      <p:sp>
        <p:nvSpPr>
          <p:cNvPr id="2278402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78403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78404" name="Rectangle 4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78405" name="Rectangle 5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78406" name="Rectangle 6"/>
          <p:cNvSpPr>
            <a:spLocks noGrp="1" noChangeArrowheads="1"/>
          </p:cNvSpPr>
          <p:nvPr>
            <p:ph type="title"/>
          </p:nvPr>
        </p:nvSpPr>
        <p:spPr>
          <a:xfrm>
            <a:off x="706617" y="0"/>
            <a:ext cx="7724775" cy="1066800"/>
          </a:xfrm>
        </p:spPr>
        <p:txBody>
          <a:bodyPr>
            <a:normAutofit/>
          </a:bodyPr>
          <a:lstStyle/>
          <a:p>
            <a:r>
              <a:rPr lang="en-US" altLang="en-US" sz="4000" u="sng" dirty="0"/>
              <a:t>MO Energy Level Diagram</a:t>
            </a:r>
          </a:p>
        </p:txBody>
      </p:sp>
      <p:pic>
        <p:nvPicPr>
          <p:cNvPr id="9" name="Picture 2" descr="cha02680_10_2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5612" y="1121229"/>
            <a:ext cx="8513763" cy="3169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235132" y="1306288"/>
            <a:ext cx="4284617" cy="31220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689473" y="5009643"/>
            <a:ext cx="6004558" cy="982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77813" fontAlgn="base">
              <a:spcBef>
                <a:spcPts val="12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/>
            </a:pPr>
            <a:r>
              <a:rPr lang="en-US" altLang="en-US" sz="2400" kern="0" dirty="0">
                <a:latin typeface="+mn-lt"/>
              </a:rPr>
              <a:t>In-phase – bonding </a:t>
            </a:r>
            <a:r>
              <a:rPr lang="en-US" altLang="en-US" sz="2400" kern="0" dirty="0"/>
              <a:t>MO – </a:t>
            </a:r>
            <a:r>
              <a:rPr lang="en-US" altLang="en-US" sz="2400" kern="0" dirty="0">
                <a:latin typeface="Symbol" pitchFamily="18" charset="2"/>
              </a:rPr>
              <a:t>s</a:t>
            </a:r>
            <a:r>
              <a:rPr lang="en-US" altLang="en-US" sz="2400" kern="0" baseline="-25000" dirty="0"/>
              <a:t>1s</a:t>
            </a:r>
            <a:r>
              <a:rPr lang="en-US" altLang="en-US" sz="2400" kern="0" dirty="0"/>
              <a:t> </a:t>
            </a:r>
            <a:endParaRPr lang="en-US" altLang="en-US" sz="2400" kern="0" dirty="0">
              <a:latin typeface="+mn-lt"/>
            </a:endParaRPr>
          </a:p>
          <a:p>
            <a:pPr marL="682625" lvl="1" indent="-277813" fontAlgn="base">
              <a:spcBef>
                <a:spcPts val="12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/>
            </a:pPr>
            <a:r>
              <a:rPr kumimoji="0" lang="en-US" altLang="en-US" sz="240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+mn-lt"/>
              </a:rPr>
              <a:t>Out-of-phase – </a:t>
            </a:r>
            <a:r>
              <a:rPr kumimoji="0" lang="en-US" altLang="en-US" sz="240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+mn-lt"/>
              </a:rPr>
              <a:t>antibonding</a:t>
            </a:r>
            <a:r>
              <a:rPr kumimoji="0" lang="en-US" altLang="en-US" sz="240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+mn-lt"/>
              </a:rPr>
              <a:t> MO</a:t>
            </a:r>
            <a:r>
              <a:rPr lang="en-US" altLang="en-US" sz="2400" kern="0" dirty="0"/>
              <a:t> – </a:t>
            </a:r>
            <a:r>
              <a:rPr lang="en-US" altLang="en-US" sz="2400" kern="0" dirty="0">
                <a:latin typeface="Symbol" pitchFamily="18" charset="2"/>
              </a:rPr>
              <a:t>s</a:t>
            </a:r>
            <a:r>
              <a:rPr lang="en-US" altLang="en-US" sz="2400" kern="0" baseline="30000" dirty="0">
                <a:latin typeface="Symbol" pitchFamily="18" charset="2"/>
              </a:rPr>
              <a:t>*</a:t>
            </a:r>
            <a:r>
              <a:rPr lang="en-US" altLang="en-US" sz="2400" kern="0" baseline="-25000" dirty="0"/>
              <a:t>1s</a:t>
            </a:r>
            <a:r>
              <a:rPr lang="en-US" altLang="en-US" sz="2400" kern="0" dirty="0"/>
              <a:t> </a:t>
            </a:r>
            <a:endParaRPr kumimoji="0" lang="en-US" altLang="en-US" sz="2400" i="0" u="none" strike="noStrike" kern="0" cap="none" spc="0" normalizeH="0" noProof="0" dirty="0">
              <a:ln>
                <a:noFill/>
              </a:ln>
              <a:effectLst/>
              <a:uLnTx/>
              <a:uFillTx/>
              <a:latin typeface="+mn-lt"/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5581" y="1193963"/>
            <a:ext cx="1675446" cy="1797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251286" y="1449974"/>
            <a:ext cx="26648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Hydrogen</a:t>
            </a:r>
            <a:r>
              <a:rPr lang="en-US" sz="2400" dirty="0"/>
              <a:t>- </a:t>
            </a:r>
          </a:p>
          <a:p>
            <a:pPr marL="234950"/>
            <a:r>
              <a:rPr lang="en-US" sz="2400" dirty="0"/>
              <a:t>1s orbital</a:t>
            </a:r>
          </a:p>
          <a:p>
            <a:pPr marL="234950"/>
            <a:r>
              <a:rPr lang="en-US" sz="2400" dirty="0"/>
              <a:t>1s </a:t>
            </a:r>
            <a:r>
              <a:rPr lang="en-US" sz="2400" dirty="0" err="1"/>
              <a:t>wavefunction</a:t>
            </a:r>
            <a:endParaRPr lang="en-US" sz="24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6354" y="1202596"/>
            <a:ext cx="1628775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6"/>
          <p:cNvSpPr txBox="1">
            <a:spLocks noChangeArrowheads="1"/>
          </p:cNvSpPr>
          <p:nvPr/>
        </p:nvSpPr>
        <p:spPr>
          <a:xfrm>
            <a:off x="605239" y="10885"/>
            <a:ext cx="79248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Moving on to </a:t>
            </a:r>
            <a:r>
              <a:rPr kumimoji="0" lang="en-US" altLang="en-US" sz="4000" b="0" i="1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</a:t>
            </a:r>
            <a:r>
              <a:rPr kumimoji="0" lang="en-US" alt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-</a:t>
            </a:r>
            <a:r>
              <a:rPr kumimoji="0" lang="en-US" altLang="en-US" sz="40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Orbitals</a:t>
            </a:r>
            <a:endParaRPr kumimoji="0" lang="en-US" altLang="en-US" sz="4000" b="0" i="0" u="sng" strike="noStrike" kern="1200" cap="none" spc="0" normalizeH="0" baseline="-25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67542" y="3533059"/>
            <a:ext cx="3461658" cy="2829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429812" y="4528455"/>
            <a:ext cx="34921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Larger Atoms (</a:t>
            </a:r>
            <a:r>
              <a:rPr lang="en-US" sz="2400" u="sng" dirty="0" err="1"/>
              <a:t>Li,B,C,N,O</a:t>
            </a:r>
            <a:r>
              <a:rPr lang="en-US" sz="2400" u="sng" dirty="0"/>
              <a:t>)</a:t>
            </a:r>
            <a:r>
              <a:rPr lang="en-US" sz="2400" dirty="0"/>
              <a:t>- </a:t>
            </a:r>
          </a:p>
          <a:p>
            <a:pPr marL="234950"/>
            <a:r>
              <a:rPr lang="en-US" sz="2400" dirty="0"/>
              <a:t>p orbital</a:t>
            </a:r>
          </a:p>
          <a:p>
            <a:pPr marL="234950"/>
            <a:r>
              <a:rPr lang="en-US" sz="2400" dirty="0"/>
              <a:t>p </a:t>
            </a:r>
            <a:r>
              <a:rPr lang="en-US" sz="2400" dirty="0" err="1"/>
              <a:t>wavefunction</a:t>
            </a:r>
            <a:endParaRPr lang="en-US" sz="2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FDC34-1F88-44C6-BEE4-87666EC9A612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57223" y="818606"/>
            <a:ext cx="1686806" cy="2797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3417" y="901335"/>
            <a:ext cx="2650390" cy="2723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79863"/>
            <a:ext cx="3933825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900851"/>
            <a:ext cx="3690938" cy="243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65012" y="3932461"/>
            <a:ext cx="1817778" cy="2638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48004" y="4080364"/>
            <a:ext cx="2260321" cy="232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EBE8-3B2F-4D7E-8FA1-B4D8D6F8673C}" type="slidenum">
              <a:rPr lang="en-US" altLang="en-US"/>
              <a:pPr/>
              <a:t>54</a:t>
            </a:fld>
            <a:endParaRPr lang="en-US" altLang="en-US"/>
          </a:p>
        </p:txBody>
      </p:sp>
      <p:sp>
        <p:nvSpPr>
          <p:cNvPr id="2278402" name="Rectangle 2"/>
          <p:cNvSpPr>
            <a:spLocks noChangeArrowheads="1"/>
          </p:cNvSpPr>
          <p:nvPr/>
        </p:nvSpPr>
        <p:spPr bwMode="auto">
          <a:xfrm>
            <a:off x="685800" y="6000203"/>
            <a:ext cx="1905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78403" name="Rectangle 3"/>
          <p:cNvSpPr>
            <a:spLocks noChangeArrowheads="1"/>
          </p:cNvSpPr>
          <p:nvPr/>
        </p:nvSpPr>
        <p:spPr bwMode="auto">
          <a:xfrm>
            <a:off x="3124200" y="6000203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78406" name="Rectangle 6"/>
          <p:cNvSpPr>
            <a:spLocks noGrp="1" noChangeArrowheads="1"/>
          </p:cNvSpPr>
          <p:nvPr>
            <p:ph type="title"/>
          </p:nvPr>
        </p:nvSpPr>
        <p:spPr>
          <a:xfrm>
            <a:off x="605239" y="10885"/>
            <a:ext cx="7924800" cy="1066800"/>
          </a:xfrm>
        </p:spPr>
        <p:txBody>
          <a:bodyPr>
            <a:normAutofit/>
          </a:bodyPr>
          <a:lstStyle/>
          <a:p>
            <a:r>
              <a:rPr lang="en-US" altLang="en-US" sz="4000" u="sng" dirty="0"/>
              <a:t>Interaction of </a:t>
            </a:r>
            <a:r>
              <a:rPr lang="en-US" altLang="en-US" sz="4000" i="1" u="sng" dirty="0"/>
              <a:t>p</a:t>
            </a:r>
            <a:r>
              <a:rPr lang="en-US" altLang="en-US" sz="4000" u="sng" dirty="0"/>
              <a:t>-</a:t>
            </a:r>
            <a:r>
              <a:rPr lang="en-US" altLang="en-US" sz="4000" u="sng" dirty="0" err="1"/>
              <a:t>Orbitals</a:t>
            </a:r>
            <a:endParaRPr lang="en-US" altLang="en-US" sz="4000" u="sng" baseline="-25000" dirty="0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http://cnx.org/resources/3d3e8ac48f769377d83ebb66fef02337/FigN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84" y="1478553"/>
            <a:ext cx="4702176" cy="5118187"/>
          </a:xfrm>
          <a:prstGeom prst="rect">
            <a:avLst/>
          </a:prstGeom>
          <a:noFill/>
        </p:spPr>
      </p:pic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605239" y="10885"/>
            <a:ext cx="79248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Diatomic MO Diagram</a:t>
            </a:r>
            <a:endParaRPr kumimoji="0" lang="en-US" altLang="en-US" sz="4000" b="0" i="0" u="sng" strike="noStrike" kern="1200" cap="none" spc="0" normalizeH="0" baseline="-25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32037" y="5541374"/>
            <a:ext cx="295197" cy="375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6893" y="5525182"/>
            <a:ext cx="295197" cy="375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65207" y="4170453"/>
            <a:ext cx="690211" cy="741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1425" y="4115075"/>
            <a:ext cx="690211" cy="741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9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98376" y="1487399"/>
            <a:ext cx="2452960" cy="84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90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2260" y="1552714"/>
            <a:ext cx="2452960" cy="84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FDC34-1F88-44C6-BEE4-87666EC9A612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727200" y="6289964"/>
            <a:ext cx="1468582" cy="4341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758873" y="6202218"/>
            <a:ext cx="1468582" cy="4341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EBE8-3B2F-4D7E-8FA1-B4D8D6F8673C}" type="slidenum">
              <a:rPr lang="en-US" altLang="en-US"/>
              <a:pPr/>
              <a:t>56</a:t>
            </a:fld>
            <a:endParaRPr lang="en-US" altLang="en-US"/>
          </a:p>
        </p:txBody>
      </p:sp>
      <p:sp>
        <p:nvSpPr>
          <p:cNvPr id="2278402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78403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78404" name="Rectangle 4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78405" name="Rectangle 5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1" descr="cha02680_t10_0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674" y="971410"/>
            <a:ext cx="7719060" cy="4468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6"/>
          <p:cNvSpPr txBox="1">
            <a:spLocks noChangeArrowheads="1"/>
          </p:cNvSpPr>
          <p:nvPr/>
        </p:nvSpPr>
        <p:spPr>
          <a:xfrm>
            <a:off x="605239" y="10885"/>
            <a:ext cx="79248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Diatomic MO Diagram</a:t>
            </a:r>
            <a:endParaRPr kumimoji="0" lang="en-US" altLang="en-US" sz="4000" b="0" i="0" u="sng" strike="noStrike" kern="1200" cap="none" spc="0" normalizeH="0" baseline="-25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9574" y="5512521"/>
            <a:ext cx="6645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MO theory predicts why oxygen is magnetic.</a:t>
            </a: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http://i.ytimg.com/vi/Lt4P6ctf06Q/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132" y="2190477"/>
            <a:ext cx="3982946" cy="2240407"/>
          </a:xfrm>
          <a:prstGeom prst="rect">
            <a:avLst/>
          </a:prstGeom>
          <a:noFill/>
        </p:spPr>
      </p:pic>
      <p:pic>
        <p:nvPicPr>
          <p:cNvPr id="983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4882" y="1188719"/>
            <a:ext cx="1064875" cy="4508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605239" y="10885"/>
            <a:ext cx="79248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Magnetic Oxygen</a:t>
            </a:r>
            <a:endParaRPr kumimoji="0" lang="en-US" altLang="en-US" sz="4000" b="0" i="0" u="sng" strike="noStrike" kern="1200" cap="none" spc="0" normalizeH="0" baseline="-25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67494" y="5773781"/>
            <a:ext cx="19986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2 unpaired e</a:t>
            </a:r>
            <a:r>
              <a:rPr lang="en-US" sz="2400" b="1" baseline="30000" dirty="0"/>
              <a:t>-</a:t>
            </a:r>
            <a:r>
              <a:rPr lang="en-US" sz="2400" b="1" dirty="0"/>
              <a:t>magnetic</a:t>
            </a:r>
            <a:endParaRPr lang="en-US" sz="2400" b="1" baseline="30000" dirty="0"/>
          </a:p>
        </p:txBody>
      </p:sp>
      <p:pic>
        <p:nvPicPr>
          <p:cNvPr id="9830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66330" y="1191850"/>
            <a:ext cx="1163273" cy="4460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6605453" y="5769427"/>
            <a:ext cx="19986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0 unpaired e</a:t>
            </a:r>
            <a:r>
              <a:rPr lang="en-US" sz="2400" b="1" baseline="30000" dirty="0"/>
              <a:t>-</a:t>
            </a:r>
            <a:r>
              <a:rPr lang="en-US" sz="2400" b="1" dirty="0"/>
              <a:t>not magnetic</a:t>
            </a:r>
            <a:endParaRPr lang="en-US" sz="2400" b="1" baseline="300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FDC34-1F88-44C6-BEE4-87666EC9A612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" y="843689"/>
            <a:ext cx="9087612" cy="6041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31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000" u="sng" dirty="0">
                <a:latin typeface="+mj-lt"/>
                <a:ea typeface="+mj-ea"/>
                <a:cs typeface="+mj-cs"/>
              </a:rPr>
              <a:t>MOs of </a:t>
            </a:r>
            <a:r>
              <a:rPr lang="en-US" sz="4000" u="sng" dirty="0" err="1">
                <a:latin typeface="+mj-lt"/>
                <a:ea typeface="+mj-ea"/>
                <a:cs typeface="+mj-cs"/>
              </a:rPr>
              <a:t>Ferrocene</a:t>
            </a:r>
            <a:r>
              <a:rPr lang="en-US" sz="4000" u="sng" dirty="0">
                <a:latin typeface="+mj-lt"/>
                <a:ea typeface="+mj-ea"/>
                <a:cs typeface="+mj-cs"/>
              </a:rPr>
              <a:t> FeC</a:t>
            </a:r>
            <a:r>
              <a:rPr lang="en-US" sz="4000" u="sng" baseline="-25000" dirty="0">
                <a:latin typeface="+mj-lt"/>
                <a:ea typeface="+mj-ea"/>
                <a:cs typeface="+mj-cs"/>
              </a:rPr>
              <a:t>10</a:t>
            </a:r>
            <a:r>
              <a:rPr lang="en-US" sz="4000" u="sng" dirty="0">
                <a:latin typeface="+mj-lt"/>
                <a:ea typeface="+mj-ea"/>
                <a:cs typeface="+mj-cs"/>
              </a:rPr>
              <a:t>H</a:t>
            </a:r>
            <a:r>
              <a:rPr lang="en-US" sz="4000" u="sng" baseline="-25000" dirty="0">
                <a:latin typeface="+mj-lt"/>
                <a:ea typeface="+mj-ea"/>
                <a:cs typeface="+mj-cs"/>
              </a:rPr>
              <a:t>10</a:t>
            </a:r>
            <a:endParaRPr kumimoji="0" lang="en-US" sz="4000" b="0" i="0" u="sng" strike="noStrike" kern="1200" cap="none" spc="0" normalizeH="0" baseline="-25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754" y="1064624"/>
            <a:ext cx="5852160" cy="2815046"/>
          </a:xfrm>
        </p:spPr>
        <p:txBody>
          <a:bodyPr>
            <a:normAutofit/>
          </a:bodyPr>
          <a:lstStyle/>
          <a:p>
            <a:r>
              <a:rPr lang="en-US" sz="2800" dirty="0"/>
              <a:t>Magnetic Properties</a:t>
            </a:r>
          </a:p>
          <a:p>
            <a:r>
              <a:rPr lang="en-US" sz="2800" dirty="0"/>
              <a:t>Oxidation/Reduction Potentials</a:t>
            </a:r>
          </a:p>
          <a:p>
            <a:r>
              <a:rPr lang="en-US" sz="2800" dirty="0"/>
              <a:t>Catalytic Activity</a:t>
            </a:r>
          </a:p>
          <a:p>
            <a:r>
              <a:rPr lang="en-US" sz="2800" dirty="0" err="1"/>
              <a:t>Stereoselectivity</a:t>
            </a:r>
            <a:endParaRPr lang="en-US" sz="2800" dirty="0"/>
          </a:p>
          <a:p>
            <a:r>
              <a:rPr lang="en-US" sz="2800" dirty="0"/>
              <a:t>Enzyme Binding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31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000" u="sng" dirty="0">
                <a:latin typeface="+mj-lt"/>
                <a:ea typeface="+mj-ea"/>
                <a:cs typeface="+mj-cs"/>
              </a:rPr>
              <a:t>Why do we care about MOs?</a:t>
            </a:r>
            <a:endParaRPr kumimoji="0" lang="en-US" sz="4000" b="0" i="0" u="sng" strike="noStrike" kern="1200" cap="none" spc="0" normalizeH="0" baseline="-25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 descr="http://www.nature.com/nchem/journal/v2/n2/images/nchem.513-f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9385" y="3628346"/>
            <a:ext cx="3916136" cy="2877076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1135" y="1152767"/>
            <a:ext cx="2958615" cy="2230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0" name="Picture 2" descr="https://www-ssrl.slac.stanford.edu/research/highlights_archive/fefe_fig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808" y="3636100"/>
            <a:ext cx="3382056" cy="3156585"/>
          </a:xfrm>
          <a:prstGeom prst="rect">
            <a:avLst/>
          </a:prstGeom>
          <a:noFill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FDC34-1F88-44C6-BEE4-87666EC9A612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0" y="6581001"/>
            <a:ext cx="2939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https://en.wikipedia.org/wiki/Platonic_solid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761" y="1527632"/>
            <a:ext cx="1143000" cy="12668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017" y="1589706"/>
            <a:ext cx="1143000" cy="10953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1639756"/>
            <a:ext cx="1143000" cy="11334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239" y="1589706"/>
            <a:ext cx="1143000" cy="1143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22" y="1646856"/>
            <a:ext cx="1143000" cy="108585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81022" y="2797136"/>
            <a:ext cx="1332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Tetrahedron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63360" y="2794457"/>
            <a:ext cx="1325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Hexahedron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20866" y="2794457"/>
            <a:ext cx="1298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Octahedron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676718" y="2794457"/>
            <a:ext cx="1572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Dodecahedron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674982" y="2794457"/>
            <a:ext cx="1339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Icosahedron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305249" y="4554304"/>
            <a:ext cx="4455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What is the shape of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Fire</a:t>
            </a:r>
            <a:r>
              <a:rPr lang="en-US" sz="3200" dirty="0"/>
              <a:t>?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457200" y="417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“Elemental” Geometries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FDC34-1F88-44C6-BEE4-87666EC9A612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76856" y="3414753"/>
            <a:ext cx="3930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A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2501039" y="3419366"/>
            <a:ext cx="3930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B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4362167" y="3414747"/>
            <a:ext cx="3754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C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6269482" y="3420558"/>
            <a:ext cx="4058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D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8167549" y="3420558"/>
            <a:ext cx="3593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E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408223" y="3884728"/>
            <a:ext cx="927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Fire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1190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30" grpId="0"/>
      <p:bldP spid="31" grpId="0"/>
      <p:bldP spid="3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442"/>
            <a:ext cx="8229600" cy="1143000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2892"/>
            <a:ext cx="9144000" cy="5540819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dirty="0"/>
              <a:t>Electrons behave like waves.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dirty="0"/>
              <a:t>Wave interact:</a:t>
            </a:r>
          </a:p>
          <a:p>
            <a:pPr lvl="1">
              <a:spcBef>
                <a:spcPts val="600"/>
              </a:spcBef>
              <a:spcAft>
                <a:spcPts val="1200"/>
              </a:spcAft>
            </a:pPr>
            <a:r>
              <a:rPr lang="en-US" dirty="0"/>
              <a:t>constructively (bonding)</a:t>
            </a:r>
          </a:p>
          <a:p>
            <a:pPr lvl="1">
              <a:spcBef>
                <a:spcPts val="600"/>
              </a:spcBef>
              <a:spcAft>
                <a:spcPts val="1200"/>
              </a:spcAft>
            </a:pPr>
            <a:r>
              <a:rPr lang="en-US" dirty="0"/>
              <a:t>destructively (anti-bonding)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dirty="0"/>
              <a:t>Atomic </a:t>
            </a:r>
            <a:r>
              <a:rPr lang="en-US" dirty="0" err="1"/>
              <a:t>orbitals</a:t>
            </a:r>
            <a:r>
              <a:rPr lang="en-US" dirty="0"/>
              <a:t> combined to give </a:t>
            </a:r>
            <a:r>
              <a:rPr lang="en-US" dirty="0" err="1"/>
              <a:t>moelcule</a:t>
            </a:r>
            <a:r>
              <a:rPr lang="en-US" dirty="0"/>
              <a:t> </a:t>
            </a:r>
            <a:r>
              <a:rPr lang="en-US" dirty="0" err="1"/>
              <a:t>orbitals</a:t>
            </a:r>
            <a:r>
              <a:rPr lang="en-US" dirty="0"/>
              <a:t>.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dirty="0"/>
              <a:t>Can model very complex molecules with simple s and p orbital interactions.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dirty="0"/>
              <a:t>Predict properties with molecular </a:t>
            </a:r>
            <a:r>
              <a:rPr lang="en-US" dirty="0" err="1"/>
              <a:t>orbitals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FDC34-1F88-44C6-BEE4-87666EC9A612}" type="slidenum">
              <a:rPr lang="en-US" smtClean="0"/>
              <a:pPr/>
              <a:t>60</a:t>
            </a:fld>
            <a:endParaRPr lang="en-US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9E16E9-C62B-48B9-8113-383799C96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FDC34-1F88-44C6-BEE4-87666EC9A612}" type="slidenum">
              <a:rPr lang="en-US" smtClean="0"/>
              <a:pPr/>
              <a:t>61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06294E-9D93-4F9C-8B60-8AB1D178C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637" y="190500"/>
            <a:ext cx="6329363" cy="43306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795DED-F9C2-40F3-A9B0-BA38164DD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225" y="4680887"/>
            <a:ext cx="2762250" cy="167546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7F7B31D-66C1-4ADB-94F6-BB99A0D1368D}"/>
              </a:ext>
            </a:extLst>
          </p:cNvPr>
          <p:cNvCxnSpPr>
            <a:cxnSpLocks/>
          </p:cNvCxnSpPr>
          <p:nvPr/>
        </p:nvCxnSpPr>
        <p:spPr>
          <a:xfrm>
            <a:off x="3197053" y="5202803"/>
            <a:ext cx="2146472" cy="521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54BC2AF-1EB1-42DA-8877-272A46A697A5}"/>
              </a:ext>
            </a:extLst>
          </p:cNvPr>
          <p:cNvCxnSpPr>
            <a:cxnSpLocks/>
          </p:cNvCxnSpPr>
          <p:nvPr/>
        </p:nvCxnSpPr>
        <p:spPr>
          <a:xfrm>
            <a:off x="3200400" y="5518618"/>
            <a:ext cx="2146472" cy="521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A7189B0-3538-4611-808D-36C53AE5E8D4}"/>
              </a:ext>
            </a:extLst>
          </p:cNvPr>
          <p:cNvCxnSpPr>
            <a:cxnSpLocks/>
          </p:cNvCxnSpPr>
          <p:nvPr/>
        </p:nvCxnSpPr>
        <p:spPr>
          <a:xfrm>
            <a:off x="3200400" y="5805858"/>
            <a:ext cx="1552575" cy="10045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6DEF044-9E61-46CF-9792-A703A1FC0707}"/>
              </a:ext>
            </a:extLst>
          </p:cNvPr>
          <p:cNvSpPr/>
          <p:nvPr/>
        </p:nvSpPr>
        <p:spPr>
          <a:xfrm>
            <a:off x="6229350" y="5332346"/>
            <a:ext cx="1952625" cy="708488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End of Chapter 7 and 8 review!</a:t>
            </a:r>
          </a:p>
        </p:txBody>
      </p:sp>
    </p:spTree>
    <p:extLst>
      <p:ext uri="{BB962C8B-B14F-4D97-AF65-F5344CB8AC3E}">
        <p14:creationId xmlns:p14="http://schemas.microsoft.com/office/powerpoint/2010/main" val="2247871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0" y="6581001"/>
            <a:ext cx="2939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https://en.wikipedia.org/wiki/Platonic_solid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761" y="1527632"/>
            <a:ext cx="1143000" cy="12668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017" y="1589706"/>
            <a:ext cx="1143000" cy="10953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1639756"/>
            <a:ext cx="1143000" cy="11334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239" y="1589706"/>
            <a:ext cx="1143000" cy="1143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22" y="1646856"/>
            <a:ext cx="1143000" cy="108585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81022" y="2797136"/>
            <a:ext cx="1332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Tetrahedron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63360" y="2794457"/>
            <a:ext cx="1325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Hexahedron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20866" y="2794457"/>
            <a:ext cx="1298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Octahedron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676718" y="2794457"/>
            <a:ext cx="1572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Dodecahedron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674982" y="2794457"/>
            <a:ext cx="1339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Icosahedron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305249" y="4554304"/>
            <a:ext cx="4455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What is the shape of</a:t>
            </a:r>
            <a:r>
              <a:rPr lang="en-US" sz="3200" dirty="0"/>
              <a:t> </a:t>
            </a:r>
            <a:r>
              <a:rPr lang="en-US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Water</a:t>
            </a:r>
            <a:r>
              <a:rPr lang="en-US" sz="3200" dirty="0"/>
              <a:t>?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457200" y="417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“Elemental” Geometries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FDC34-1F88-44C6-BEE4-87666EC9A612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76856" y="3414753"/>
            <a:ext cx="3930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A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2501039" y="3419366"/>
            <a:ext cx="3930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B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4362167" y="3414747"/>
            <a:ext cx="3754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C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6269482" y="3420558"/>
            <a:ext cx="4058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D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8167549" y="3420558"/>
            <a:ext cx="3593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E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408223" y="3884728"/>
            <a:ext cx="927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Fire</a:t>
            </a:r>
            <a:endParaRPr lang="en-US" sz="3200" dirty="0"/>
          </a:p>
        </p:txBody>
      </p:sp>
      <p:sp>
        <p:nvSpPr>
          <p:cNvPr id="33" name="TextBox 32"/>
          <p:cNvSpPr txBox="1"/>
          <p:nvPr/>
        </p:nvSpPr>
        <p:spPr>
          <a:xfrm>
            <a:off x="7672632" y="3880114"/>
            <a:ext cx="13605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Water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1190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0" y="6581001"/>
            <a:ext cx="2939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https://en.wikipedia.org/wiki/Platonic_solid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761" y="1527632"/>
            <a:ext cx="1143000" cy="12668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017" y="1589706"/>
            <a:ext cx="1143000" cy="10953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1639756"/>
            <a:ext cx="1143000" cy="11334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239" y="1589706"/>
            <a:ext cx="1143000" cy="1143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22" y="1646856"/>
            <a:ext cx="1143000" cy="108585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81022" y="2797136"/>
            <a:ext cx="1332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Tetrahedron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63360" y="2794457"/>
            <a:ext cx="1325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Hexahedron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20866" y="2794457"/>
            <a:ext cx="1298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Octahedron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676718" y="2794457"/>
            <a:ext cx="1572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Dodecahedron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674982" y="2794457"/>
            <a:ext cx="1339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Icosahedron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305249" y="4554304"/>
            <a:ext cx="4455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What is the shape of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996633"/>
                </a:solidFill>
              </a:rPr>
              <a:t>Earth</a:t>
            </a:r>
            <a:r>
              <a:rPr lang="en-US" sz="3200" dirty="0"/>
              <a:t>?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457200" y="417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“Elemental” Geometries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FDC34-1F88-44C6-BEE4-87666EC9A612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76856" y="3414753"/>
            <a:ext cx="3930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A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2501039" y="3419366"/>
            <a:ext cx="3930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B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4362167" y="3414747"/>
            <a:ext cx="3754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C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6269482" y="3420558"/>
            <a:ext cx="4058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D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8167549" y="3420558"/>
            <a:ext cx="3593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E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408223" y="3884728"/>
            <a:ext cx="927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Fire</a:t>
            </a:r>
            <a:endParaRPr lang="en-US" sz="3200" dirty="0"/>
          </a:p>
        </p:txBody>
      </p:sp>
      <p:sp>
        <p:nvSpPr>
          <p:cNvPr id="33" name="TextBox 32"/>
          <p:cNvSpPr txBox="1"/>
          <p:nvPr/>
        </p:nvSpPr>
        <p:spPr>
          <a:xfrm>
            <a:off x="7672632" y="3880114"/>
            <a:ext cx="13605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Water</a:t>
            </a:r>
            <a:endParaRPr lang="en-US" sz="3200" dirty="0"/>
          </a:p>
        </p:txBody>
      </p:sp>
      <p:sp>
        <p:nvSpPr>
          <p:cNvPr id="34" name="Rectangle 33"/>
          <p:cNvSpPr/>
          <p:nvPr/>
        </p:nvSpPr>
        <p:spPr>
          <a:xfrm>
            <a:off x="2148000" y="3892840"/>
            <a:ext cx="10723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996633"/>
                </a:solidFill>
              </a:rPr>
              <a:t>Earth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90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0" y="6581001"/>
            <a:ext cx="2939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https://en.wikipedia.org/wiki/Platonic_solid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761" y="1527632"/>
            <a:ext cx="1143000" cy="12668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017" y="1589706"/>
            <a:ext cx="1143000" cy="10953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1639756"/>
            <a:ext cx="1143000" cy="11334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239" y="1589706"/>
            <a:ext cx="1143000" cy="1143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22" y="1646856"/>
            <a:ext cx="1143000" cy="108585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81022" y="2797136"/>
            <a:ext cx="1332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Tetrahedron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63360" y="2794457"/>
            <a:ext cx="1325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Hexahedron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20866" y="2794457"/>
            <a:ext cx="1298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Octahedron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676718" y="2794457"/>
            <a:ext cx="1572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Dodecahedron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674982" y="2794457"/>
            <a:ext cx="1339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Icosahedron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305249" y="4554304"/>
            <a:ext cx="4455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What is the shape of</a:t>
            </a:r>
            <a:r>
              <a:rPr lang="en-US" sz="3200" dirty="0"/>
              <a:t> </a:t>
            </a:r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</a:t>
            </a:r>
            <a:r>
              <a:rPr lang="en-US" sz="3200" dirty="0"/>
              <a:t>?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457200" y="417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“Elemental” Geometries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FDC34-1F88-44C6-BEE4-87666EC9A612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76856" y="3414753"/>
            <a:ext cx="3930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A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2501039" y="3419366"/>
            <a:ext cx="3930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B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4362167" y="3414747"/>
            <a:ext cx="3754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C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6269482" y="3420558"/>
            <a:ext cx="4058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D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8167549" y="3420558"/>
            <a:ext cx="3593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E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408223" y="3884728"/>
            <a:ext cx="927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Fire</a:t>
            </a:r>
            <a:endParaRPr lang="en-US" sz="3200" dirty="0"/>
          </a:p>
        </p:txBody>
      </p:sp>
      <p:sp>
        <p:nvSpPr>
          <p:cNvPr id="33" name="TextBox 32"/>
          <p:cNvSpPr txBox="1"/>
          <p:nvPr/>
        </p:nvSpPr>
        <p:spPr>
          <a:xfrm>
            <a:off x="7672632" y="3880114"/>
            <a:ext cx="13605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Water</a:t>
            </a:r>
            <a:endParaRPr lang="en-US" sz="3200" dirty="0"/>
          </a:p>
        </p:txBody>
      </p:sp>
      <p:sp>
        <p:nvSpPr>
          <p:cNvPr id="34" name="Rectangle 33"/>
          <p:cNvSpPr/>
          <p:nvPr/>
        </p:nvSpPr>
        <p:spPr>
          <a:xfrm>
            <a:off x="2148000" y="3892840"/>
            <a:ext cx="10723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996633"/>
                </a:solidFill>
              </a:rPr>
              <a:t>Earth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4220916" y="3874511"/>
            <a:ext cx="6591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4F81B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90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1748</TotalTime>
  <Words>1813</Words>
  <Application>Microsoft Office PowerPoint</Application>
  <PresentationFormat>On-screen Show (4:3)</PresentationFormat>
  <Paragraphs>517</Paragraphs>
  <Slides>61</Slides>
  <Notes>18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70" baseType="lpstr">
      <vt:lpstr>Agency FB</vt:lpstr>
      <vt:lpstr>Arial</vt:lpstr>
      <vt:lpstr>Calibri</vt:lpstr>
      <vt:lpstr>Symbol</vt:lpstr>
      <vt:lpstr>Times</vt:lpstr>
      <vt:lpstr>Times New Roman</vt:lpstr>
      <vt:lpstr>Wingdings</vt:lpstr>
      <vt:lpstr>Office Theme</vt:lpstr>
      <vt:lpstr>CS ChemDraw Drawing</vt:lpstr>
      <vt:lpstr>PowerPoint Presentation</vt:lpstr>
      <vt:lpstr>Five Basic Molecular Structures</vt:lpstr>
      <vt:lpstr>“Elemental” Geometries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Plato didn't know!</vt:lpstr>
      <vt:lpstr>Chemical Bonds</vt:lpstr>
      <vt:lpstr>Chemical Bonds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Shapes of Molecules</vt:lpstr>
      <vt:lpstr>Shapes of Molecules</vt:lpstr>
      <vt:lpstr>Shapes of Molecules</vt:lpstr>
      <vt:lpstr>PowerPoint Presentation</vt:lpstr>
      <vt:lpstr>PowerPoint Presentation</vt:lpstr>
      <vt:lpstr>VSEPR Theory</vt:lpstr>
      <vt:lpstr>PowerPoint Presentation</vt:lpstr>
      <vt:lpstr>Predicting Molecular Geometry</vt:lpstr>
      <vt:lpstr>Examples</vt:lpstr>
      <vt:lpstr>PowerPoint Presentation</vt:lpstr>
      <vt:lpstr>PowerPoint Presentation</vt:lpstr>
      <vt:lpstr>Electronic vs Molecular Geometry</vt:lpstr>
      <vt:lpstr>PowerPoint Presentation</vt:lpstr>
      <vt:lpstr>Predicting bond angles</vt:lpstr>
      <vt:lpstr>Geometry of SF4</vt:lpstr>
      <vt:lpstr>PowerPoint Presentation</vt:lpstr>
      <vt:lpstr>Summary</vt:lpstr>
      <vt:lpstr>PowerPoint Presentation</vt:lpstr>
      <vt:lpstr>Dipole Moment</vt:lpstr>
      <vt:lpstr>PowerPoint Presentation</vt:lpstr>
      <vt:lpstr>Examples of Dipole Moments</vt:lpstr>
      <vt:lpstr>Polar and Nonpolar Molecules</vt:lpstr>
      <vt:lpstr>PowerPoint Presentation</vt:lpstr>
      <vt:lpstr>PowerPoint Presentation</vt:lpstr>
      <vt:lpstr>Question</vt:lpstr>
      <vt:lpstr>PowerPoint Presentation</vt:lpstr>
      <vt:lpstr>Summary</vt:lpstr>
      <vt:lpstr>PowerPoint Presentation</vt:lpstr>
      <vt:lpstr>Beyond Lewis Dots</vt:lpstr>
      <vt:lpstr>Molecular Orbital Theory</vt:lpstr>
      <vt:lpstr>Molecular Orbital Theory</vt:lpstr>
      <vt:lpstr>MO Energy Level Diagram</vt:lpstr>
      <vt:lpstr>PowerPoint Presentation</vt:lpstr>
      <vt:lpstr>Interaction of p-Orbitals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10: Chemical Bonding</dc:title>
  <dc:creator>Vastib</dc:creator>
  <cp:lastModifiedBy>Vastib</cp:lastModifiedBy>
  <cp:revision>36</cp:revision>
  <dcterms:created xsi:type="dcterms:W3CDTF">2015-01-05T23:06:30Z</dcterms:created>
  <dcterms:modified xsi:type="dcterms:W3CDTF">2019-01-08T14:18:25Z</dcterms:modified>
</cp:coreProperties>
</file>